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9" r:id="rId4"/>
    <p:sldId id="258" r:id="rId5"/>
    <p:sldId id="260" r:id="rId6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005C"/>
    <a:srgbClr val="21E612"/>
    <a:srgbClr val="FA59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145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70A1B-0DD0-45BA-ADBA-9734DE991179}" type="datetimeFigureOut">
              <a:rPr lang="de-DE" smtClean="0"/>
              <a:t>02.11.2015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88B4B-116D-49C5-BA90-AF851C11F94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8888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E7AA0-DAF0-46C4-916B-2B4838692489}" type="datetime1">
              <a:rPr lang="de-DE" smtClean="0"/>
              <a:t>02.11.2015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"Stützabhocken-/ Landung" Stefanie Irrgang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03D25-09D0-EB4C-A221-894456227E5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1740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2B9B-22B9-4C35-A909-D5C0418D5243}" type="datetime1">
              <a:rPr lang="de-DE" smtClean="0"/>
              <a:t>02.11.2015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"Stützabhocken-/ Landung" Stefanie Irrgang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03D25-09D0-EB4C-A221-894456227E5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3276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07337-5D31-4B6D-B995-89120B31F586}" type="datetime1">
              <a:rPr lang="de-DE" smtClean="0"/>
              <a:t>02.11.2015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"Stützabhocken-/ Landung" Stefanie Irrgang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03D25-09D0-EB4C-A221-894456227E5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7675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8BDA5-9850-455E-85DC-588E290A4B22}" type="datetime1">
              <a:rPr lang="de-DE" smtClean="0"/>
              <a:t>02.11.2015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"Stützabhocken-/ Landung" Stefanie Irrgang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03D25-09D0-EB4C-A221-894456227E5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4653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B2135-2008-44D8-A797-6D116207F951}" type="datetime1">
              <a:rPr lang="de-DE" smtClean="0"/>
              <a:t>02.11.2015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"Stützabhocken-/ Landung" Stefanie Irrgang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03D25-09D0-EB4C-A221-894456227E5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1729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9442D-BE8C-4087-AC15-A21DF48249E1}" type="datetime1">
              <a:rPr lang="de-DE" smtClean="0"/>
              <a:t>02.11.2015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"Stützabhocken-/ Landung" Stefanie Irrgang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03D25-09D0-EB4C-A221-894456227E5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7659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3AA1-166E-424A-97BC-3DAEE271AA28}" type="datetime1">
              <a:rPr lang="de-DE" smtClean="0"/>
              <a:t>02.11.2015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"Stützabhocken-/ Landung" Stefanie Irrgang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03D25-09D0-EB4C-A221-894456227E5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0679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79D47-1643-444E-A2E6-974199281FA7}" type="datetime1">
              <a:rPr lang="de-DE" smtClean="0"/>
              <a:t>02.11.2015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"Stützabhocken-/ Landung" Stefanie Irrgang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03D25-09D0-EB4C-A221-894456227E5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2835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B6EA8-01BC-4CFC-86ED-5215D384679B}" type="datetime1">
              <a:rPr lang="de-DE" smtClean="0"/>
              <a:t>02.11.2015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"Stützabhocken-/ Landung" Stefanie Irrgang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03D25-09D0-EB4C-A221-894456227E5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644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25BF-0CA1-406F-9295-D6C78E8FA353}" type="datetime1">
              <a:rPr lang="de-DE" smtClean="0"/>
              <a:t>02.11.2015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"Stützabhocken-/ Landung" Stefanie Irrgang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03D25-09D0-EB4C-A221-894456227E5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5200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069B-0D01-4695-8577-01AD3C9014E5}" type="datetime1">
              <a:rPr lang="de-DE" smtClean="0"/>
              <a:t>02.11.2015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"Stützabhocken-/ Landung" Stefanie Irrgang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03D25-09D0-EB4C-A221-894456227E5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5785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4AF4D-F5EE-485C-BDEE-029CA48CC292}" type="datetime1">
              <a:rPr lang="de-DE" smtClean="0"/>
              <a:t>02.11.2015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"Stützabhocken-/ Landung" Stefanie Irrgang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03D25-09D0-EB4C-A221-894456227E5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37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1325218" y="0"/>
            <a:ext cx="62506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/>
              <a:t>Referat Trainer C Voltigieren – MZ-Ebersheim 2015</a:t>
            </a:r>
            <a:endParaRPr lang="de-DE" dirty="0"/>
          </a:p>
          <a:p>
            <a:pPr algn="ctr"/>
            <a:r>
              <a:rPr lang="de-DE" b="1" dirty="0" smtClean="0"/>
              <a:t>Stützabhocken </a:t>
            </a:r>
            <a:r>
              <a:rPr lang="de-DE" b="1" dirty="0"/>
              <a:t>und Landung</a:t>
            </a:r>
            <a:endParaRPr lang="de-DE" dirty="0"/>
          </a:p>
          <a:p>
            <a:pPr algn="ctr"/>
            <a:r>
              <a:rPr lang="de-DE" dirty="0"/>
              <a:t>Stefanie Irrgang ( </a:t>
            </a:r>
            <a:r>
              <a:rPr lang="de-DE" dirty="0" err="1"/>
              <a:t>RuFV</a:t>
            </a:r>
            <a:r>
              <a:rPr lang="de-DE" dirty="0"/>
              <a:t> </a:t>
            </a:r>
            <a:r>
              <a:rPr lang="de-DE" dirty="0" err="1"/>
              <a:t>Niederneisen</a:t>
            </a:r>
            <a:r>
              <a:rPr lang="de-DE" dirty="0"/>
              <a:t> 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5660" t="15797" r="33985" b="7947"/>
          <a:stretch>
            <a:fillRect/>
          </a:stretch>
        </p:blipFill>
        <p:spPr bwMode="auto">
          <a:xfrm>
            <a:off x="604126" y="1025881"/>
            <a:ext cx="2968016" cy="47667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34636" t="19408" r="31950"/>
          <a:stretch>
            <a:fillRect/>
          </a:stretch>
        </p:blipFill>
        <p:spPr bwMode="auto">
          <a:xfrm>
            <a:off x="5367647" y="1025881"/>
            <a:ext cx="2975576" cy="47667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feld 6"/>
          <p:cNvSpPr txBox="1"/>
          <p:nvPr/>
        </p:nvSpPr>
        <p:spPr>
          <a:xfrm>
            <a:off x="290556" y="6057782"/>
            <a:ext cx="3512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/>
              <a:t>   Flüchtiger Handstütz </a:t>
            </a:r>
          </a:p>
          <a:p>
            <a:pPr algn="ctr"/>
            <a:r>
              <a:rPr lang="de-DE" sz="1400" dirty="0" smtClean="0"/>
              <a:t>     ( leider nicht im Schwerpunkt fotografiert )</a:t>
            </a:r>
            <a:endParaRPr lang="de-DE" sz="1400" dirty="0"/>
          </a:p>
        </p:txBody>
      </p:sp>
      <p:sp>
        <p:nvSpPr>
          <p:cNvPr id="8" name="Textfeld 7"/>
          <p:cNvSpPr txBox="1"/>
          <p:nvPr/>
        </p:nvSpPr>
        <p:spPr>
          <a:xfrm>
            <a:off x="5895174" y="6088559"/>
            <a:ext cx="2043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/>
              <a:t>Kraftvoller Abdruck 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310984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98123" y="991312"/>
            <a:ext cx="490882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Bewegungsbeschreibung:</a:t>
            </a:r>
          </a:p>
          <a:p>
            <a:endParaRPr lang="de-DE" u="sng" dirty="0" smtClean="0"/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aus der Bank kraftvoller Abdruck von beiden Unterschenkeln mit Gewichtsverlagerung auf die Arme zum flüchtigen Handstütz</a:t>
            </a:r>
          </a:p>
          <a:p>
            <a:endParaRPr lang="de-DE" dirty="0" smtClean="0"/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Hüfte und Kniegelenke sind im höchsten Punkt /Umkehrpunkt gebeugt und die Beine sind geschlossen</a:t>
            </a:r>
          </a:p>
          <a:p>
            <a:pPr marL="285750" indent="-285750">
              <a:buFont typeface="Arial"/>
              <a:buChar char="•"/>
            </a:pPr>
            <a:endParaRPr lang="de-DE" dirty="0" smtClean="0"/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Kurz vor Erreichen des Umkehrpunktes kraftvoller Abdruck beider Arme von den Griffen – nach innen !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09218" y="5156021"/>
            <a:ext cx="3997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 smtClean="0">
                <a:solidFill>
                  <a:schemeClr val="accent2">
                    <a:lumMod val="75000"/>
                  </a:schemeClr>
                </a:solidFill>
              </a:rPr>
              <a:t>Minderung der Übungsqualität:</a:t>
            </a:r>
            <a:endParaRPr lang="de-DE" u="sng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Schwerpunkt nicht über den Griffen</a:t>
            </a:r>
          </a:p>
          <a:p>
            <a:pPr marL="285750" indent="-285750">
              <a:buFont typeface="Arial"/>
              <a:buChar char="•"/>
            </a:pP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Arme gebeugt</a:t>
            </a:r>
          </a:p>
          <a:p>
            <a:pPr marL="285750" indent="-285750">
              <a:buFont typeface="Arial"/>
              <a:buChar char="•"/>
            </a:pP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Unzureichender Abdruck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433391" y="99392"/>
            <a:ext cx="357808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 smtClean="0">
                <a:solidFill>
                  <a:schemeClr val="accent3">
                    <a:lumMod val="50000"/>
                  </a:schemeClr>
                </a:solidFill>
              </a:rPr>
              <a:t>Hauptkriterien: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 smtClean="0">
                <a:solidFill>
                  <a:schemeClr val="accent3">
                    <a:lumMod val="50000"/>
                  </a:schemeClr>
                </a:solidFill>
              </a:rPr>
              <a:t>Höhe und Lage des Schwerpunktes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 smtClean="0">
                <a:solidFill>
                  <a:schemeClr val="accent3">
                    <a:lumMod val="50000"/>
                  </a:schemeClr>
                </a:solidFill>
              </a:rPr>
              <a:t>Abdruck von den Griffen</a:t>
            </a:r>
          </a:p>
          <a:p>
            <a:endParaRPr lang="de-DE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de-DE" u="sng" dirty="0" smtClean="0">
                <a:solidFill>
                  <a:schemeClr val="accent3">
                    <a:lumMod val="50000"/>
                  </a:schemeClr>
                </a:solidFill>
              </a:rPr>
              <a:t>Richtwert 10,0</a:t>
            </a:r>
          </a:p>
          <a:p>
            <a:r>
              <a:rPr lang="de-DE" dirty="0" smtClean="0">
                <a:solidFill>
                  <a:schemeClr val="accent3">
                    <a:lumMod val="50000"/>
                  </a:schemeClr>
                </a:solidFill>
              </a:rPr>
              <a:t>Erfüllung aller Technik- und Formvorschriften</a:t>
            </a:r>
          </a:p>
          <a:p>
            <a:r>
              <a:rPr lang="de-DE" u="sng" dirty="0" smtClean="0">
                <a:solidFill>
                  <a:schemeClr val="accent3">
                    <a:lumMod val="50000"/>
                  </a:schemeClr>
                </a:solidFill>
              </a:rPr>
              <a:t>Richtwert 7,0</a:t>
            </a:r>
          </a:p>
          <a:p>
            <a:r>
              <a:rPr lang="de-DE" dirty="0" smtClean="0">
                <a:solidFill>
                  <a:schemeClr val="accent3">
                    <a:lumMod val="50000"/>
                  </a:schemeClr>
                </a:solidFill>
              </a:rPr>
              <a:t>Körperschwerpunkt bei 45 Grad zur Oberlinie des Pferdes</a:t>
            </a:r>
          </a:p>
          <a:p>
            <a:r>
              <a:rPr lang="de-DE" u="sng" dirty="0" smtClean="0">
                <a:solidFill>
                  <a:schemeClr val="accent3">
                    <a:lumMod val="50000"/>
                  </a:schemeClr>
                </a:solidFill>
              </a:rPr>
              <a:t>Richtwert 5,0</a:t>
            </a:r>
          </a:p>
          <a:p>
            <a:r>
              <a:rPr lang="de-DE" dirty="0" smtClean="0">
                <a:solidFill>
                  <a:schemeClr val="accent3">
                    <a:lumMod val="50000"/>
                  </a:schemeClr>
                </a:solidFill>
              </a:rPr>
              <a:t>Körperschwerpunkt bei 30 Grad zur Oberlinie des Pferdes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726609" y="4325025"/>
            <a:ext cx="42848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 smtClean="0">
                <a:solidFill>
                  <a:srgbClr val="FF0000"/>
                </a:solidFill>
              </a:rPr>
              <a:t>Abzüge:</a:t>
            </a:r>
          </a:p>
          <a:p>
            <a:r>
              <a:rPr lang="de-DE" b="1" dirty="0" smtClean="0">
                <a:solidFill>
                  <a:srgbClr val="FF0000"/>
                </a:solidFill>
              </a:rPr>
              <a:t>1 Punkt:</a:t>
            </a:r>
          </a:p>
          <a:p>
            <a:r>
              <a:rPr lang="de-DE" dirty="0" smtClean="0">
                <a:solidFill>
                  <a:srgbClr val="FF0000"/>
                </a:solidFill>
              </a:rPr>
              <a:t>Beine drücken nacheinander vom Pferd ab</a:t>
            </a:r>
          </a:p>
          <a:p>
            <a:r>
              <a:rPr lang="de-DE" dirty="0" smtClean="0">
                <a:solidFill>
                  <a:srgbClr val="FF0000"/>
                </a:solidFill>
              </a:rPr>
              <a:t>Arme an höchsten Punkt nicht gestreckt</a:t>
            </a:r>
          </a:p>
          <a:p>
            <a:r>
              <a:rPr lang="de-DE" b="1" dirty="0" smtClean="0">
                <a:solidFill>
                  <a:srgbClr val="FF0000"/>
                </a:solidFill>
              </a:rPr>
              <a:t>2 Punkte</a:t>
            </a:r>
          </a:p>
          <a:p>
            <a:r>
              <a:rPr lang="de-DE" dirty="0" smtClean="0">
                <a:solidFill>
                  <a:srgbClr val="FF0000"/>
                </a:solidFill>
              </a:rPr>
              <a:t>Hände lösen sich erst nach der Landung von den Griffen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98123" y="99392"/>
            <a:ext cx="4908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latin typeface="Comic Sans MS" pitchFamily="66" charset="0"/>
              </a:rPr>
              <a:t>Stützabhocken</a:t>
            </a:r>
            <a:endParaRPr lang="de-DE" sz="2800" b="1" u="sng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4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43565" y="1128045"/>
            <a:ext cx="813731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-&gt; Liegestütz / Unterarmstütz alle Variationen ( Altersgerecht )</a:t>
            </a:r>
          </a:p>
          <a:p>
            <a:r>
              <a:rPr lang="de-DE" dirty="0" smtClean="0"/>
              <a:t>	</a:t>
            </a:r>
            <a:r>
              <a:rPr lang="de-DE" b="1" dirty="0" smtClean="0"/>
              <a:t>zur Stärkung der Brustmuskulatur und Stabilität -&gt; 	Ganzkörperspannung</a:t>
            </a:r>
          </a:p>
          <a:p>
            <a:r>
              <a:rPr lang="de-DE" dirty="0" smtClean="0"/>
              <a:t> </a:t>
            </a:r>
          </a:p>
          <a:p>
            <a:r>
              <a:rPr lang="de-DE" dirty="0" smtClean="0"/>
              <a:t>-&gt; Stützhocken ( rechts - links springen ) über ein </a:t>
            </a:r>
            <a:r>
              <a:rPr lang="de-DE" dirty="0" err="1" smtClean="0"/>
              <a:t>Cavaletti</a:t>
            </a:r>
            <a:r>
              <a:rPr lang="de-DE" dirty="0" smtClean="0"/>
              <a:t>; dabei 	</a:t>
            </a:r>
          </a:p>
          <a:p>
            <a:r>
              <a:rPr lang="de-DE" dirty="0" smtClean="0"/>
              <a:t>	möglichst in den Schwerpunkt springen und halten</a:t>
            </a:r>
          </a:p>
          <a:p>
            <a:endParaRPr lang="de-DE" dirty="0"/>
          </a:p>
          <a:p>
            <a:r>
              <a:rPr lang="de-DE" dirty="0" smtClean="0"/>
              <a:t>-&gt; Handstand aus der Bank mit angewinkelten Beinen </a:t>
            </a:r>
          </a:p>
          <a:p>
            <a:r>
              <a:rPr lang="de-DE" dirty="0"/>
              <a:t>	</a:t>
            </a:r>
            <a:r>
              <a:rPr lang="de-DE" dirty="0" smtClean="0"/>
              <a:t>( auch zu 2. oder an der Wand ) evtl. auch mit </a:t>
            </a:r>
            <a:r>
              <a:rPr lang="de-DE" dirty="0" err="1" smtClean="0"/>
              <a:t>vw</a:t>
            </a:r>
            <a:r>
              <a:rPr lang="de-DE" dirty="0" smtClean="0"/>
              <a:t>. abrollen, um die 	</a:t>
            </a:r>
          </a:p>
          <a:p>
            <a:r>
              <a:rPr lang="de-DE" dirty="0" smtClean="0"/>
              <a:t>	„Angst des Überkippens“ zu überwinden und um den notwendigen 	</a:t>
            </a:r>
          </a:p>
          <a:p>
            <a:r>
              <a:rPr lang="de-DE" dirty="0" smtClean="0"/>
              <a:t>	Schwung herauszufinden</a:t>
            </a:r>
          </a:p>
          <a:p>
            <a:endParaRPr lang="de-DE" dirty="0" smtClean="0"/>
          </a:p>
          <a:p>
            <a:r>
              <a:rPr lang="de-DE" dirty="0" smtClean="0"/>
              <a:t>-&gt; Hockstand/flüchtiger Hockstand auf dem </a:t>
            </a:r>
            <a:r>
              <a:rPr lang="de-DE" dirty="0" err="1" smtClean="0"/>
              <a:t>Cavaletti</a:t>
            </a:r>
            <a:r>
              <a:rPr lang="de-DE" dirty="0" smtClean="0"/>
              <a:t> oder einer anderen Erhöhung 	und daraus nach hinten abdrücken</a:t>
            </a:r>
          </a:p>
          <a:p>
            <a:endParaRPr lang="de-DE" dirty="0"/>
          </a:p>
          <a:p>
            <a:r>
              <a:rPr lang="de-DE" dirty="0" smtClean="0"/>
              <a:t>-&gt; auf dem Holzpferd üben wie auf dem Pferd – auch ohne Griffe, um 	</a:t>
            </a:r>
          </a:p>
          <a:p>
            <a:r>
              <a:rPr lang="de-DE" dirty="0" smtClean="0"/>
              <a:t>	das „Loslassen“ abdrücken von den Griffen zu schulen</a:t>
            </a:r>
          </a:p>
          <a:p>
            <a:endParaRPr lang="de-DE" dirty="0" smtClean="0"/>
          </a:p>
          <a:p>
            <a:r>
              <a:rPr lang="de-DE" dirty="0" smtClean="0"/>
              <a:t>-&gt; Dehnung des Hüftbeugers ( z.B. im Prinzenstand ) zur </a:t>
            </a:r>
            <a:r>
              <a:rPr lang="de-DE" dirty="0" err="1" smtClean="0"/>
              <a:t>Steckung</a:t>
            </a:r>
            <a:r>
              <a:rPr lang="de-DE" dirty="0" smtClean="0"/>
              <a:t> der Hüfte</a:t>
            </a:r>
          </a:p>
          <a:p>
            <a:endParaRPr lang="de-DE" dirty="0" smtClean="0"/>
          </a:p>
        </p:txBody>
      </p:sp>
      <p:sp>
        <p:nvSpPr>
          <p:cNvPr id="5" name="Textfeld 4"/>
          <p:cNvSpPr txBox="1"/>
          <p:nvPr/>
        </p:nvSpPr>
        <p:spPr>
          <a:xfrm>
            <a:off x="143565" y="188007"/>
            <a:ext cx="81373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u="sng" dirty="0" smtClean="0"/>
              <a:t>Spezifisches Training ohne Pferd für das Stützabhocken:</a:t>
            </a:r>
          </a:p>
          <a:p>
            <a:r>
              <a:rPr lang="de-DE" b="1" u="sng" dirty="0" smtClean="0">
                <a:solidFill>
                  <a:srgbClr val="CB005C"/>
                </a:solidFill>
              </a:rPr>
              <a:t>Hauptmuskelgruppen - &gt; Brustmuskulatur + Hüftbeuger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365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09218" y="965675"/>
            <a:ext cx="490882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Bewegungsbeschreibung:</a:t>
            </a:r>
          </a:p>
          <a:p>
            <a:endParaRPr lang="de-DE" dirty="0"/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Beide Beine landen gleichzeitig parallel in hüftbreiter Fußstellung</a:t>
            </a:r>
          </a:p>
          <a:p>
            <a:pPr marL="285750" indent="-285750">
              <a:buFont typeface="Arial"/>
              <a:buChar char="•"/>
            </a:pPr>
            <a:endParaRPr lang="de-DE" dirty="0" smtClean="0"/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Kniegelenke werden achsengerecht bei &gt;90 Grad gebeugt</a:t>
            </a:r>
          </a:p>
          <a:p>
            <a:endParaRPr lang="de-DE" dirty="0" smtClean="0"/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Unmittelbar aus der Landung hochfedern und in der Bewegungsrichtung des Pferdes auslaufen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433391" y="99392"/>
            <a:ext cx="357808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 smtClean="0">
                <a:solidFill>
                  <a:schemeClr val="accent3">
                    <a:lumMod val="50000"/>
                  </a:schemeClr>
                </a:solidFill>
              </a:rPr>
              <a:t>Hauptkriterien:</a:t>
            </a:r>
          </a:p>
          <a:p>
            <a:pPr marL="342900" indent="-342900">
              <a:buAutoNum type="arabicPeriod"/>
            </a:pPr>
            <a:r>
              <a:rPr lang="de-DE" dirty="0" smtClean="0">
                <a:solidFill>
                  <a:schemeClr val="accent3">
                    <a:lumMod val="50000"/>
                  </a:schemeClr>
                </a:solidFill>
              </a:rPr>
              <a:t>Achsengerechte Landung</a:t>
            </a:r>
          </a:p>
          <a:p>
            <a:pPr marL="342900" indent="-342900">
              <a:buAutoNum type="arabicPeriod"/>
            </a:pPr>
            <a:r>
              <a:rPr lang="de-DE" dirty="0" smtClean="0">
                <a:solidFill>
                  <a:schemeClr val="accent3">
                    <a:lumMod val="50000"/>
                  </a:schemeClr>
                </a:solidFill>
              </a:rPr>
              <a:t>Abfangen der Druckbelastung durch unmittelbares Hochfedern aus der Landung</a:t>
            </a:r>
          </a:p>
          <a:p>
            <a:pPr marL="342900" indent="-342900">
              <a:buAutoNum type="arabicPeriod"/>
            </a:pPr>
            <a:endParaRPr lang="de-DE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de-DE" u="sng" dirty="0" smtClean="0">
                <a:solidFill>
                  <a:schemeClr val="accent3">
                    <a:lumMod val="50000"/>
                  </a:schemeClr>
                </a:solidFill>
              </a:rPr>
              <a:t>Richtwert 10,0</a:t>
            </a:r>
          </a:p>
          <a:p>
            <a:r>
              <a:rPr lang="de-DE" dirty="0" smtClean="0">
                <a:solidFill>
                  <a:schemeClr val="accent3">
                    <a:lumMod val="50000"/>
                  </a:schemeClr>
                </a:solidFill>
              </a:rPr>
              <a:t>Erfüllung aller Technikvorschriften</a:t>
            </a:r>
          </a:p>
          <a:p>
            <a:r>
              <a:rPr lang="de-DE" u="sng" dirty="0" smtClean="0">
                <a:solidFill>
                  <a:schemeClr val="accent3">
                    <a:lumMod val="50000"/>
                  </a:schemeClr>
                </a:solidFill>
              </a:rPr>
              <a:t>Richtwert 7,0</a:t>
            </a:r>
          </a:p>
          <a:p>
            <a:r>
              <a:rPr lang="de-DE" dirty="0" smtClean="0">
                <a:solidFill>
                  <a:schemeClr val="accent3">
                    <a:lumMod val="50000"/>
                  </a:schemeClr>
                </a:solidFill>
              </a:rPr>
              <a:t>Achsengerechte Landung, Fußstellung weiter als Hüftbreite</a:t>
            </a:r>
            <a:endParaRPr lang="de-DE" u="sng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de-DE" u="sng" dirty="0" smtClean="0">
                <a:solidFill>
                  <a:schemeClr val="accent3">
                    <a:lumMod val="50000"/>
                  </a:schemeClr>
                </a:solidFill>
              </a:rPr>
              <a:t>Richtwert 5,0</a:t>
            </a:r>
          </a:p>
          <a:p>
            <a:r>
              <a:rPr lang="de-DE" dirty="0" smtClean="0">
                <a:solidFill>
                  <a:schemeClr val="accent3">
                    <a:lumMod val="50000"/>
                  </a:schemeClr>
                </a:solidFill>
              </a:rPr>
              <a:t>Achsengerechte Landung ohne unmittelbaren Übergang in die Vorwärtsbewegung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09218" y="4649304"/>
            <a:ext cx="39977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 smtClean="0">
                <a:solidFill>
                  <a:schemeClr val="accent2">
                    <a:lumMod val="50000"/>
                  </a:schemeClr>
                </a:solidFill>
              </a:rPr>
              <a:t>Minderung der Übungsqualität:</a:t>
            </a:r>
          </a:p>
          <a:p>
            <a:endParaRPr lang="de-DE" u="sng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Beugen der Kniegelenke &lt;90 Grad</a:t>
            </a:r>
          </a:p>
          <a:p>
            <a:pPr marL="285750" indent="-285750">
              <a:buFont typeface="Arial"/>
              <a:buChar char="•"/>
            </a:pP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X-beinige Landung</a:t>
            </a:r>
          </a:p>
          <a:p>
            <a:pPr marL="285750" indent="-285750">
              <a:buFont typeface="Arial"/>
              <a:buChar char="•"/>
            </a:pP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Harte Landung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726609" y="4649304"/>
            <a:ext cx="42848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 smtClean="0">
                <a:solidFill>
                  <a:srgbClr val="FF0000"/>
                </a:solidFill>
              </a:rPr>
              <a:t>Abzüge:</a:t>
            </a:r>
          </a:p>
          <a:p>
            <a:r>
              <a:rPr lang="de-DE" b="1" dirty="0" smtClean="0">
                <a:solidFill>
                  <a:srgbClr val="FF0000"/>
                </a:solidFill>
              </a:rPr>
              <a:t>Bis zu 2 Punkte</a:t>
            </a:r>
          </a:p>
          <a:p>
            <a:pPr marL="285750" indent="-285750">
              <a:buFont typeface="Arial"/>
              <a:buChar char="•"/>
            </a:pPr>
            <a:r>
              <a:rPr lang="de-DE" dirty="0" smtClean="0">
                <a:solidFill>
                  <a:srgbClr val="FF0000"/>
                </a:solidFill>
              </a:rPr>
              <a:t>Beugen der Kniegelenke &lt;90 Grad</a:t>
            </a:r>
          </a:p>
          <a:p>
            <a:pPr marL="285750" indent="-285750">
              <a:buFont typeface="Arial"/>
              <a:buChar char="•"/>
            </a:pPr>
            <a:r>
              <a:rPr lang="de-DE" dirty="0" smtClean="0">
                <a:solidFill>
                  <a:srgbClr val="FF0000"/>
                </a:solidFill>
              </a:rPr>
              <a:t>X-beinige Landung</a:t>
            </a:r>
          </a:p>
          <a:p>
            <a:pPr marL="285750" indent="-285750">
              <a:buFont typeface="Arial"/>
              <a:buChar char="•"/>
            </a:pPr>
            <a:r>
              <a:rPr lang="de-DE" dirty="0" smtClean="0">
                <a:solidFill>
                  <a:srgbClr val="FF0000"/>
                </a:solidFill>
              </a:rPr>
              <a:t>Harte Landung</a:t>
            </a:r>
          </a:p>
          <a:p>
            <a:endParaRPr lang="de-DE" b="1" dirty="0" smtClean="0">
              <a:solidFill>
                <a:srgbClr val="CB005C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8007" y="230736"/>
            <a:ext cx="4435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latin typeface="Comic Sans MS" pitchFamily="66" charset="0"/>
              </a:rPr>
              <a:t>Landung</a:t>
            </a:r>
            <a:endParaRPr lang="de-DE" sz="2800" b="1" u="sng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08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53824" y="1089164"/>
            <a:ext cx="883635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-&gt; Stand auf dem Boden mit hüftbreit geöffneten Beinen und leicht gebeugten Knie</a:t>
            </a:r>
          </a:p>
          <a:p>
            <a:r>
              <a:rPr lang="de-DE" dirty="0" smtClean="0"/>
              <a:t>	zur Stabilisierung der Beine ( alle Variationen ) </a:t>
            </a:r>
            <a:r>
              <a:rPr lang="de-DE" dirty="0" err="1" smtClean="0"/>
              <a:t>z.B</a:t>
            </a:r>
            <a:r>
              <a:rPr lang="de-DE" dirty="0" smtClean="0"/>
              <a:t> als Partnerübung, sodass der Partner 	leichte „Anstöße“ 	gibt 	und 	der Stehende balanciert es aus oder auf dem Wackelbrett 	für sichere </a:t>
            </a:r>
            <a:r>
              <a:rPr lang="de-DE" dirty="0" err="1" smtClean="0"/>
              <a:t>Volti‘s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-&gt; „Skispringer-Sprünge“ ( auf korrekte Fuß-und Kniestellung achten )</a:t>
            </a:r>
          </a:p>
          <a:p>
            <a:r>
              <a:rPr lang="de-DE" dirty="0" smtClean="0"/>
              <a:t>	dabei auch je viertel Drehungen möglich</a:t>
            </a:r>
          </a:p>
          <a:p>
            <a:endParaRPr lang="de-DE" dirty="0" smtClean="0"/>
          </a:p>
          <a:p>
            <a:r>
              <a:rPr lang="de-DE" dirty="0" smtClean="0"/>
              <a:t>-&gt; Hockstand an der Wand, um die Oberschenkel und </a:t>
            </a:r>
            <a:r>
              <a:rPr lang="de-DE" dirty="0" err="1" smtClean="0"/>
              <a:t>Pomuskulatur</a:t>
            </a:r>
            <a:r>
              <a:rPr lang="de-DE" dirty="0" smtClean="0"/>
              <a:t> zu kräftigen</a:t>
            </a:r>
          </a:p>
          <a:p>
            <a:endParaRPr lang="de-DE" dirty="0" smtClean="0"/>
          </a:p>
          <a:p>
            <a:r>
              <a:rPr lang="de-DE" dirty="0" smtClean="0"/>
              <a:t>-&gt; Herunterspringen von einem Kasten oder einer anderen </a:t>
            </a:r>
            <a:r>
              <a:rPr lang="de-DE" b="1" dirty="0" smtClean="0"/>
              <a:t>leichten</a:t>
            </a:r>
            <a:r>
              <a:rPr lang="de-DE" dirty="0" smtClean="0"/>
              <a:t> Erhöhung,</a:t>
            </a:r>
          </a:p>
          <a:p>
            <a:r>
              <a:rPr lang="de-DE" dirty="0" smtClean="0"/>
              <a:t>	um die Gelenke zu schonen ( speziell für diese Landung </a:t>
            </a:r>
            <a:r>
              <a:rPr lang="de-DE" dirty="0" err="1" smtClean="0"/>
              <a:t>rw</a:t>
            </a:r>
            <a:r>
              <a:rPr lang="de-DE" dirty="0" smtClean="0"/>
              <a:t>. abspringen )</a:t>
            </a:r>
          </a:p>
          <a:p>
            <a:endParaRPr lang="de-DE" dirty="0" smtClean="0"/>
          </a:p>
          <a:p>
            <a:r>
              <a:rPr lang="de-DE" dirty="0" smtClean="0"/>
              <a:t>-&gt; Kniebeugen schmal und breit, um ggf. auch eine nicht korrekte Landung ohne 	Verletzung stehen zu können</a:t>
            </a:r>
          </a:p>
          <a:p>
            <a:endParaRPr lang="de-DE" dirty="0" smtClean="0"/>
          </a:p>
          <a:p>
            <a:r>
              <a:rPr lang="de-DE" dirty="0" smtClean="0"/>
              <a:t>-&gt; Dehnung der Wade und der Fußmuskulatur am besten an einer Erhöhung; </a:t>
            </a:r>
          </a:p>
          <a:p>
            <a:r>
              <a:rPr lang="de-DE" dirty="0" smtClean="0"/>
              <a:t>	z.B. am Bock oder Stufe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53824" y="34087"/>
            <a:ext cx="78108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u="sng" dirty="0" smtClean="0"/>
              <a:t>Spezifisches Training ohne Pferd für die Landung:</a:t>
            </a:r>
          </a:p>
          <a:p>
            <a:r>
              <a:rPr lang="de-DE" b="1" u="sng" dirty="0" smtClean="0">
                <a:solidFill>
                  <a:srgbClr val="CB005C"/>
                </a:solidFill>
              </a:rPr>
              <a:t>Hauptmuskelgruppen - &gt; Oberschenkelvorderseite und </a:t>
            </a:r>
            <a:r>
              <a:rPr lang="de-DE" b="1" u="sng" dirty="0" err="1" smtClean="0">
                <a:solidFill>
                  <a:srgbClr val="CB005C"/>
                </a:solidFill>
              </a:rPr>
              <a:t>Pomuskulatur</a:t>
            </a:r>
            <a:endParaRPr lang="de-DE" b="1" u="sng" dirty="0" smtClean="0">
              <a:solidFill>
                <a:srgbClr val="CB00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78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307</Words>
  <Application>Microsoft Office PowerPoint</Application>
  <PresentationFormat>Bildschirmpräsentation (4:3)</PresentationFormat>
  <Paragraphs>98</Paragraphs>
  <Slides>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9" baseType="lpstr">
      <vt:lpstr>Arial</vt:lpstr>
      <vt:lpstr>Calibri</vt:lpstr>
      <vt:lpstr>Comic Sans MS</vt:lpstr>
      <vt:lpstr>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Theune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Theune</dc:creator>
  <cp:lastModifiedBy>wunderle</cp:lastModifiedBy>
  <cp:revision>15</cp:revision>
  <dcterms:created xsi:type="dcterms:W3CDTF">2015-10-26T09:30:55Z</dcterms:created>
  <dcterms:modified xsi:type="dcterms:W3CDTF">2015-11-02T10:14:34Z</dcterms:modified>
</cp:coreProperties>
</file>