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handoutMasterIdLst>
    <p:handoutMasterId r:id="rId24"/>
  </p:handoutMasterIdLst>
  <p:sldIdLst>
    <p:sldId id="256" r:id="rId2"/>
    <p:sldId id="258" r:id="rId3"/>
    <p:sldId id="262" r:id="rId4"/>
    <p:sldId id="268" r:id="rId5"/>
    <p:sldId id="270" r:id="rId6"/>
    <p:sldId id="275" r:id="rId7"/>
    <p:sldId id="276" r:id="rId8"/>
    <p:sldId id="271" r:id="rId9"/>
    <p:sldId id="277" r:id="rId10"/>
    <p:sldId id="278" r:id="rId11"/>
    <p:sldId id="279" r:id="rId12"/>
    <p:sldId id="272" r:id="rId13"/>
    <p:sldId id="281" r:id="rId14"/>
    <p:sldId id="282" r:id="rId15"/>
    <p:sldId id="283" r:id="rId16"/>
    <p:sldId id="284" r:id="rId17"/>
    <p:sldId id="285" r:id="rId18"/>
    <p:sldId id="286" r:id="rId19"/>
    <p:sldId id="287" r:id="rId20"/>
    <p:sldId id="273" r:id="rId21"/>
    <p:sldId id="288" r:id="rId22"/>
    <p:sldId id="289" r:id="rId23"/>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4" d="100"/>
          <a:sy n="84" d="100"/>
        </p:scale>
        <p:origin x="168"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520CF686-08C0-4F96-97FF-CA39F594E5C9}" type="datetimeFigureOut">
              <a:rPr lang="de-DE" smtClean="0"/>
              <a:t>14.11.2015</a:t>
            </a:fld>
            <a:endParaRPr lang="de-DE"/>
          </a:p>
        </p:txBody>
      </p:sp>
      <p:sp>
        <p:nvSpPr>
          <p:cNvPr id="4" name="Fußzeilenplatzhalter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41D7DA78-BC17-4298-8AF1-9C88E3EC8F94}" type="slidenum">
              <a:rPr lang="de-DE" smtClean="0"/>
              <a:t>‹Nr.›</a:t>
            </a:fld>
            <a:endParaRPr lang="de-DE"/>
          </a:p>
        </p:txBody>
      </p:sp>
    </p:spTree>
    <p:extLst>
      <p:ext uri="{BB962C8B-B14F-4D97-AF65-F5344CB8AC3E}">
        <p14:creationId xmlns:p14="http://schemas.microsoft.com/office/powerpoint/2010/main" val="21107574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5586B75A-687E-405C-8A0B-8D00578BA2C3}" type="datetimeFigureOut">
              <a:rPr lang="en-US" dirty="0"/>
              <a:pPr/>
              <a:t>11/14/2015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11/14/2015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11/14/2015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DE" smtClean="0"/>
              <a:t>Titelmasterformat durch Klicken bearbeiten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11/14/2015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de-DE" smtClean="0"/>
              <a:t>Titelmasterformat durch Klicken bearbeiten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8" name="Date Placeholder 7"/>
          <p:cNvSpPr>
            <a:spLocks noGrp="1"/>
          </p:cNvSpPr>
          <p:nvPr>
            <p:ph type="dt" sz="half" idx="10"/>
          </p:nvPr>
        </p:nvSpPr>
        <p:spPr/>
        <p:txBody>
          <a:bodyPr/>
          <a:lstStyle/>
          <a:p>
            <a:fld id="{5586B75A-687E-405C-8A0B-8D00578BA2C3}" type="datetimeFigureOut">
              <a:rPr lang="en-US" dirty="0"/>
              <a:pPr/>
              <a:t>11/14/2015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8" name="Date Placeholder 7"/>
          <p:cNvSpPr>
            <a:spLocks noGrp="1"/>
          </p:cNvSpPr>
          <p:nvPr>
            <p:ph type="dt" sz="half" idx="10"/>
          </p:nvPr>
        </p:nvSpPr>
        <p:spPr/>
        <p:txBody>
          <a:bodyPr/>
          <a:lstStyle/>
          <a:p>
            <a:fld id="{5586B75A-687E-405C-8A0B-8D00578BA2C3}" type="datetimeFigureOut">
              <a:rPr lang="en-US" dirty="0"/>
              <a:pPr/>
              <a:t>11/14/2015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11/14/2015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smtClean="0"/>
              <a:t>Longierlehre</a:t>
            </a:r>
            <a:endParaRPr lang="de-DE" dirty="0"/>
          </a:p>
        </p:txBody>
      </p:sp>
      <p:sp>
        <p:nvSpPr>
          <p:cNvPr id="3" name="Untertitel 2"/>
          <p:cNvSpPr>
            <a:spLocks noGrp="1"/>
          </p:cNvSpPr>
          <p:nvPr>
            <p:ph type="subTitle" idx="1"/>
          </p:nvPr>
        </p:nvSpPr>
        <p:spPr/>
        <p:txBody>
          <a:bodyPr/>
          <a:lstStyle/>
          <a:p>
            <a:r>
              <a:rPr lang="de-DE" dirty="0" smtClean="0"/>
              <a:t>Trainer C 2015</a:t>
            </a:r>
            <a:endParaRPr lang="de-DE" dirty="0"/>
          </a:p>
        </p:txBody>
      </p:sp>
      <p:sp>
        <p:nvSpPr>
          <p:cNvPr id="4" name="Textfeld 3"/>
          <p:cNvSpPr txBox="1"/>
          <p:nvPr/>
        </p:nvSpPr>
        <p:spPr>
          <a:xfrm>
            <a:off x="9354264" y="5435667"/>
            <a:ext cx="2695738" cy="646331"/>
          </a:xfrm>
          <a:prstGeom prst="rect">
            <a:avLst/>
          </a:prstGeom>
          <a:noFill/>
        </p:spPr>
        <p:txBody>
          <a:bodyPr wrap="none" rtlCol="0">
            <a:spAutoFit/>
          </a:bodyPr>
          <a:lstStyle/>
          <a:p>
            <a:r>
              <a:rPr lang="de-DE" dirty="0" smtClean="0"/>
              <a:t>Kristina Baier / </a:t>
            </a:r>
            <a:br>
              <a:rPr lang="de-DE" dirty="0" smtClean="0"/>
            </a:br>
            <a:r>
              <a:rPr lang="de-DE" dirty="0" smtClean="0"/>
              <a:t>                      Nicolai Schober</a:t>
            </a:r>
            <a:endParaRPr lang="de-DE" dirty="0"/>
          </a:p>
        </p:txBody>
      </p:sp>
    </p:spTree>
    <p:extLst>
      <p:ext uri="{BB962C8B-B14F-4D97-AF65-F5344CB8AC3E}">
        <p14:creationId xmlns:p14="http://schemas.microsoft.com/office/powerpoint/2010/main" val="3875892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Ge</a:t>
            </a:r>
            <a:r>
              <a:rPr lang="de-DE" dirty="0"/>
              <a:t/>
            </a:r>
            <a:br>
              <a:rPr lang="de-DE" dirty="0"/>
            </a:br>
            <a:r>
              <a:rPr lang="de-DE" dirty="0" err="1" smtClean="0"/>
              <a:t>ra</a:t>
            </a:r>
            <a:r>
              <a:rPr lang="de-DE" dirty="0" smtClean="0"/>
              <a:t/>
            </a:r>
            <a:br>
              <a:rPr lang="de-DE" dirty="0" smtClean="0"/>
            </a:br>
            <a:r>
              <a:rPr lang="de-DE" dirty="0" smtClean="0"/>
              <a:t>de</a:t>
            </a:r>
            <a:br>
              <a:rPr lang="de-DE" dirty="0" smtClean="0"/>
            </a:br>
            <a:r>
              <a:rPr lang="de-DE" dirty="0" err="1" smtClean="0"/>
              <a:t>rich</a:t>
            </a:r>
            <a:r>
              <a:rPr lang="de-DE" dirty="0" smtClean="0"/>
              <a:t/>
            </a:r>
            <a:br>
              <a:rPr lang="de-DE" dirty="0" smtClean="0"/>
            </a:br>
            <a:r>
              <a:rPr lang="de-DE" dirty="0" err="1" smtClean="0"/>
              <a:t>ten</a:t>
            </a:r>
            <a:endParaRPr lang="de-DE" dirty="0"/>
          </a:p>
        </p:txBody>
      </p:sp>
      <p:sp>
        <p:nvSpPr>
          <p:cNvPr id="3" name="Inhaltsplatzhalter 2"/>
          <p:cNvSpPr>
            <a:spLocks noGrp="1"/>
          </p:cNvSpPr>
          <p:nvPr>
            <p:ph idx="1"/>
          </p:nvPr>
        </p:nvSpPr>
        <p:spPr/>
        <p:txBody>
          <a:bodyPr>
            <a:normAutofit/>
          </a:bodyPr>
          <a:lstStyle/>
          <a:p>
            <a:pPr>
              <a:buNone/>
            </a:pPr>
            <a:r>
              <a:rPr lang="de-DE" dirty="0" smtClean="0"/>
              <a:t/>
            </a:r>
            <a:br>
              <a:rPr lang="de-DE" dirty="0" smtClean="0"/>
            </a:br>
            <a:endParaRPr lang="de-DE" dirty="0" smtClean="0"/>
          </a:p>
        </p:txBody>
      </p:sp>
      <p:sp>
        <p:nvSpPr>
          <p:cNvPr id="5" name="Textfeld 4"/>
          <p:cNvSpPr txBox="1"/>
          <p:nvPr/>
        </p:nvSpPr>
        <p:spPr>
          <a:xfrm>
            <a:off x="4000500" y="737755"/>
            <a:ext cx="7616536" cy="4801314"/>
          </a:xfrm>
          <a:prstGeom prst="rect">
            <a:avLst/>
          </a:prstGeom>
          <a:noFill/>
        </p:spPr>
        <p:txBody>
          <a:bodyPr wrap="square" rtlCol="0">
            <a:spAutoFit/>
          </a:bodyPr>
          <a:lstStyle/>
          <a:p>
            <a:r>
              <a:rPr lang="de-DE" b="1" dirty="0" err="1"/>
              <a:t>Einspuren</a:t>
            </a:r>
            <a:r>
              <a:rPr lang="de-DE" b="1" dirty="0"/>
              <a:t> von Vorhand und Hinterhand</a:t>
            </a:r>
            <a:endParaRPr lang="de-DE" dirty="0"/>
          </a:p>
          <a:p>
            <a:r>
              <a:rPr lang="de-DE" dirty="0"/>
              <a:t> </a:t>
            </a:r>
          </a:p>
          <a:p>
            <a:r>
              <a:rPr lang="de-DE" sz="1600" dirty="0"/>
              <a:t>Das Pferd ist auf gerader und gebogener Linie mit seiner Längsachse der Hufschlaglinie angepasst → das Pferd geht „hufschlagdeckend“</a:t>
            </a:r>
          </a:p>
          <a:p>
            <a:r>
              <a:rPr lang="de-DE" sz="1600" dirty="0"/>
              <a:t> </a:t>
            </a:r>
          </a:p>
          <a:p>
            <a:r>
              <a:rPr lang="de-DE" sz="1600" dirty="0"/>
              <a:t>Auf dem Zirkel tritt das Pferd also mit dem inneren Hinterbein unter den Schwerpunkt, um das Gewicht auf die Hinterhand zu verlagern und sich auszubalancieren, ohne auszuweichen.</a:t>
            </a:r>
          </a:p>
          <a:p>
            <a:r>
              <a:rPr lang="de-DE" sz="1600" dirty="0"/>
              <a:t> </a:t>
            </a:r>
          </a:p>
          <a:p>
            <a:r>
              <a:rPr lang="de-DE" sz="1600" dirty="0"/>
              <a:t>Korrektur der natürlichen Schiefe → spätestens hier muss die korrekte Innenstellung des Pferdes möglich sein.</a:t>
            </a:r>
          </a:p>
          <a:p>
            <a:r>
              <a:rPr lang="de-DE" dirty="0"/>
              <a:t>  </a:t>
            </a:r>
          </a:p>
          <a:p>
            <a:r>
              <a:rPr lang="de-DE" b="1" dirty="0"/>
              <a:t> </a:t>
            </a:r>
            <a:endParaRPr lang="de-DE" dirty="0"/>
          </a:p>
          <a:p>
            <a:r>
              <a:rPr lang="de-DE" b="1" u="sng" dirty="0"/>
              <a:t>Übungen:</a:t>
            </a:r>
            <a:endParaRPr lang="de-DE" dirty="0"/>
          </a:p>
          <a:p>
            <a:pPr marL="285750" lvl="0" indent="-285750">
              <a:buFont typeface="Arial" panose="020B0604020202020204" pitchFamily="34" charset="0"/>
              <a:buChar char="•"/>
            </a:pPr>
            <a:r>
              <a:rPr lang="de-DE" dirty="0" smtClean="0"/>
              <a:t>Zirkel mehr verkleinern und vergrößern mit vermehrtem Untertreiben des inneren Hinterbeins (am besten mit Doppellonge oder einer äußeren Begrenzung, um ein Ausweichen zu verhindern)</a:t>
            </a:r>
            <a:endParaRPr lang="de-DE" dirty="0"/>
          </a:p>
          <a:p>
            <a:endParaRPr lang="de-DE" dirty="0"/>
          </a:p>
        </p:txBody>
      </p:sp>
    </p:spTree>
    <p:extLst>
      <p:ext uri="{BB962C8B-B14F-4D97-AF65-F5344CB8AC3E}">
        <p14:creationId xmlns:p14="http://schemas.microsoft.com/office/powerpoint/2010/main" val="1600846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Ver</a:t>
            </a:r>
            <a:r>
              <a:rPr lang="de-DE" dirty="0" smtClean="0"/>
              <a:t/>
            </a:r>
            <a:br>
              <a:rPr lang="de-DE" dirty="0" smtClean="0"/>
            </a:br>
            <a:r>
              <a:rPr lang="de-DE" dirty="0" err="1" smtClean="0"/>
              <a:t>samm</a:t>
            </a:r>
            <a:r>
              <a:rPr lang="de-DE" dirty="0" smtClean="0"/>
              <a:t/>
            </a:r>
            <a:br>
              <a:rPr lang="de-DE" dirty="0" smtClean="0"/>
            </a:br>
            <a:r>
              <a:rPr lang="de-DE" dirty="0" err="1" smtClean="0"/>
              <a:t>lung</a:t>
            </a:r>
            <a:endParaRPr lang="de-DE" dirty="0"/>
          </a:p>
        </p:txBody>
      </p:sp>
      <p:sp>
        <p:nvSpPr>
          <p:cNvPr id="3" name="Inhaltsplatzhalter 2"/>
          <p:cNvSpPr>
            <a:spLocks noGrp="1"/>
          </p:cNvSpPr>
          <p:nvPr>
            <p:ph idx="1"/>
          </p:nvPr>
        </p:nvSpPr>
        <p:spPr/>
        <p:txBody>
          <a:bodyPr>
            <a:normAutofit/>
          </a:bodyPr>
          <a:lstStyle/>
          <a:p>
            <a:pPr>
              <a:buNone/>
            </a:pPr>
            <a:r>
              <a:rPr lang="de-DE" dirty="0" smtClean="0"/>
              <a:t/>
            </a:r>
            <a:br>
              <a:rPr lang="de-DE" dirty="0" smtClean="0"/>
            </a:br>
            <a:endParaRPr lang="de-DE" dirty="0" smtClean="0"/>
          </a:p>
        </p:txBody>
      </p:sp>
      <p:sp>
        <p:nvSpPr>
          <p:cNvPr id="5" name="Textfeld 4"/>
          <p:cNvSpPr txBox="1"/>
          <p:nvPr/>
        </p:nvSpPr>
        <p:spPr>
          <a:xfrm>
            <a:off x="4000500" y="737755"/>
            <a:ext cx="7616536" cy="5632311"/>
          </a:xfrm>
          <a:prstGeom prst="rect">
            <a:avLst/>
          </a:prstGeom>
          <a:noFill/>
        </p:spPr>
        <p:txBody>
          <a:bodyPr wrap="square" rtlCol="0">
            <a:spAutoFit/>
          </a:bodyPr>
          <a:lstStyle/>
          <a:p>
            <a:r>
              <a:rPr lang="de-DE" b="1" dirty="0"/>
              <a:t>vermehrte Lastaufnahme der Hinterbeine bei stärker gebeugten Hanken, die weiter in Richtung unter den Schwerpunkt treten</a:t>
            </a:r>
            <a:endParaRPr lang="de-DE" dirty="0"/>
          </a:p>
          <a:p>
            <a:r>
              <a:rPr lang="de-DE" dirty="0"/>
              <a:t> </a:t>
            </a:r>
          </a:p>
          <a:p>
            <a:r>
              <a:rPr lang="de-DE" sz="1600" dirty="0"/>
              <a:t>Das Pferd senkt sich in der Kruppe und geht mehr „bergauf“. Dabei werden die Vorderbeine entlastet und deren Bewegungen freier.</a:t>
            </a:r>
          </a:p>
          <a:p>
            <a:r>
              <a:rPr lang="de-DE" sz="1600" dirty="0"/>
              <a:t> </a:t>
            </a:r>
          </a:p>
          <a:p>
            <a:r>
              <a:rPr lang="de-DE" sz="1600" dirty="0"/>
              <a:t>Die Schritt-, Tritt- und Sprunglänge wird kürzer bei gleichbleibendem Takt, ohne Einschränkung an Fleiß und Aktivität. Im Trab und Galopp bleibt der Schwung in vollem Umfang erhalten.</a:t>
            </a:r>
          </a:p>
          <a:p>
            <a:r>
              <a:rPr lang="de-DE" sz="1600" dirty="0"/>
              <a:t> </a:t>
            </a:r>
            <a:endParaRPr lang="de-DE" dirty="0"/>
          </a:p>
          <a:p>
            <a:r>
              <a:rPr lang="de-DE" b="1" u="sng" dirty="0"/>
              <a:t>Übungen:</a:t>
            </a:r>
            <a:endParaRPr lang="de-DE" dirty="0"/>
          </a:p>
          <a:p>
            <a:pPr marL="285750" lvl="0" indent="-285750">
              <a:buFont typeface="Arial" panose="020B0604020202020204" pitchFamily="34" charset="0"/>
              <a:buChar char="•"/>
            </a:pPr>
            <a:r>
              <a:rPr lang="de-DE" dirty="0"/>
              <a:t>Zwei- bis dreifacher Gangartwechsel nach oben und unten (Wichtig: in allen Übergängen muss die Selbsthaltung erhalten bleiben, besonders beim Zurückführen)</a:t>
            </a:r>
          </a:p>
          <a:p>
            <a:pPr marL="285750" lvl="0" indent="-285750">
              <a:buFont typeface="Arial" panose="020B0604020202020204" pitchFamily="34" charset="0"/>
              <a:buChar char="•"/>
            </a:pPr>
            <a:r>
              <a:rPr lang="de-DE" dirty="0" err="1"/>
              <a:t>Tempiwechsel</a:t>
            </a:r>
            <a:endParaRPr lang="de-DE" dirty="0"/>
          </a:p>
          <a:p>
            <a:pPr marL="285750" lvl="0" indent="-285750">
              <a:buFont typeface="Arial" panose="020B0604020202020204" pitchFamily="34" charset="0"/>
              <a:buChar char="•"/>
            </a:pPr>
            <a:r>
              <a:rPr lang="de-DE" dirty="0"/>
              <a:t>Zirkel verkleinern und vergrößern</a:t>
            </a:r>
          </a:p>
          <a:p>
            <a:pPr marL="285750" lvl="0" indent="-285750">
              <a:buFont typeface="Arial" panose="020B0604020202020204" pitchFamily="34" charset="0"/>
              <a:buChar char="•"/>
            </a:pPr>
            <a:r>
              <a:rPr lang="de-DE" dirty="0"/>
              <a:t>Das Pferd wird höher ausgebunden und mit Einwirkung von treibenden Hilfen vermehrt an das Gebiss und damit an die Hand herangetrieben</a:t>
            </a:r>
          </a:p>
          <a:p>
            <a:pPr marL="285750" lvl="0" indent="-285750">
              <a:buFont typeface="Arial" panose="020B0604020202020204" pitchFamily="34" charset="0"/>
              <a:buChar char="•"/>
            </a:pPr>
            <a:r>
              <a:rPr lang="de-DE" dirty="0"/>
              <a:t>Achtung: die korrekte Versammlung ist nur durch Handarbeit und Doppellonge zu erreichen</a:t>
            </a:r>
          </a:p>
        </p:txBody>
      </p:sp>
    </p:spTree>
    <p:extLst>
      <p:ext uri="{BB962C8B-B14F-4D97-AF65-F5344CB8AC3E}">
        <p14:creationId xmlns:p14="http://schemas.microsoft.com/office/powerpoint/2010/main" val="1841618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Hilfszügel</a:t>
            </a:r>
            <a:endParaRPr lang="de-DE" dirty="0"/>
          </a:p>
        </p:txBody>
      </p:sp>
      <p:sp>
        <p:nvSpPr>
          <p:cNvPr id="3" name="Inhaltsplatzhalter 2"/>
          <p:cNvSpPr>
            <a:spLocks noGrp="1"/>
          </p:cNvSpPr>
          <p:nvPr>
            <p:ph idx="1"/>
          </p:nvPr>
        </p:nvSpPr>
        <p:spPr/>
        <p:txBody>
          <a:bodyPr>
            <a:normAutofit/>
          </a:bodyPr>
          <a:lstStyle/>
          <a:p>
            <a:pPr marL="0" indent="0">
              <a:buNone/>
            </a:pPr>
            <a:r>
              <a:rPr lang="de-DE" b="1" u="sng" dirty="0"/>
              <a:t>Hinweise zum </a:t>
            </a:r>
            <a:r>
              <a:rPr lang="de-DE" b="1" u="sng" dirty="0" err="1"/>
              <a:t>Verschnallen</a:t>
            </a:r>
            <a:r>
              <a:rPr lang="de-DE" b="1" u="sng" dirty="0"/>
              <a:t> der Hilfszügel:</a:t>
            </a:r>
            <a:endParaRPr lang="de-DE" dirty="0"/>
          </a:p>
          <a:p>
            <a:pPr lvl="0"/>
            <a:r>
              <a:rPr lang="de-DE" dirty="0"/>
              <a:t>Genick sollte immer höchster Punkt sein (Ausnahme: bei der lösenden Arbeit)</a:t>
            </a:r>
          </a:p>
          <a:p>
            <a:pPr lvl="0"/>
            <a:r>
              <a:rPr lang="de-DE" dirty="0"/>
              <a:t>Stirn-Nasenlinie vor der Senkrechten</a:t>
            </a:r>
          </a:p>
          <a:p>
            <a:pPr lvl="0"/>
            <a:r>
              <a:rPr lang="de-DE" dirty="0"/>
              <a:t>Pferd wird mit dem Hilfszügel die Möglichkeit gegeben, sich auf die Zirkellinie einzustellen</a:t>
            </a:r>
          </a:p>
          <a:p>
            <a:pPr lvl="0"/>
            <a:r>
              <a:rPr lang="de-DE" dirty="0"/>
              <a:t>Nach dem </a:t>
            </a:r>
            <a:r>
              <a:rPr lang="de-DE" dirty="0" err="1"/>
              <a:t>Einschnallen</a:t>
            </a:r>
            <a:r>
              <a:rPr lang="de-DE" dirty="0"/>
              <a:t> IMMER überprüfen</a:t>
            </a:r>
            <a:r>
              <a:rPr lang="de-DE" dirty="0" smtClean="0"/>
              <a:t>!</a:t>
            </a:r>
          </a:p>
          <a:p>
            <a:pPr marL="0" lvl="0" indent="0">
              <a:buNone/>
            </a:pPr>
            <a:endParaRPr lang="de-DE" dirty="0"/>
          </a:p>
          <a:p>
            <a:pPr lvl="1"/>
            <a:r>
              <a:rPr lang="de-DE" dirty="0"/>
              <a:t>Die korrekte Einstellung der Hilfszügel immer nach dem Herauslongieren überprüfen (in der Gangart beurteilen, in der man hauptsächlich longieren will)</a:t>
            </a:r>
          </a:p>
          <a:p>
            <a:pPr lvl="0"/>
            <a:r>
              <a:rPr lang="de-DE" dirty="0"/>
              <a:t>Hilfszügel jedes Training neu beurteilen</a:t>
            </a:r>
          </a:p>
        </p:txBody>
      </p:sp>
    </p:spTree>
    <p:extLst>
      <p:ext uri="{BB962C8B-B14F-4D97-AF65-F5344CB8AC3E}">
        <p14:creationId xmlns:p14="http://schemas.microsoft.com/office/powerpoint/2010/main" val="3835563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Laufferzügel</a:t>
            </a:r>
            <a:r>
              <a:rPr lang="de-DE" dirty="0" smtClean="0"/>
              <a:t/>
            </a:r>
            <a:br>
              <a:rPr lang="de-DE" dirty="0" smtClean="0"/>
            </a:br>
            <a:r>
              <a:rPr lang="de-DE" dirty="0"/>
              <a:t/>
            </a:r>
            <a:br>
              <a:rPr lang="de-DE" dirty="0"/>
            </a:br>
            <a:r>
              <a:rPr lang="de-DE" dirty="0" smtClean="0"/>
              <a:t/>
            </a:r>
            <a:br>
              <a:rPr lang="de-DE" dirty="0" smtClean="0"/>
            </a:br>
            <a:r>
              <a:rPr lang="de-DE" dirty="0"/>
              <a:t/>
            </a:r>
            <a:br>
              <a:rPr lang="de-DE" dirty="0"/>
            </a:br>
            <a:r>
              <a:rPr lang="de-DE" dirty="0" smtClean="0"/>
              <a:t/>
            </a:r>
            <a:br>
              <a:rPr lang="de-DE" dirty="0" smtClean="0"/>
            </a:b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b="1" u="sng" dirty="0" smtClean="0"/>
              <a:t>Material</a:t>
            </a:r>
            <a:r>
              <a:rPr lang="de-DE" b="1" u="sng" dirty="0"/>
              <a:t>:</a:t>
            </a:r>
            <a:r>
              <a:rPr lang="de-DE" dirty="0"/>
              <a:t> Leder, Leder-Kordel-Kombination oder </a:t>
            </a:r>
            <a:r>
              <a:rPr lang="de-DE" dirty="0" smtClean="0"/>
              <a:t>Kordel</a:t>
            </a:r>
          </a:p>
          <a:p>
            <a:pPr marL="0" indent="0">
              <a:buNone/>
            </a:pPr>
            <a:endParaRPr lang="de-DE" dirty="0"/>
          </a:p>
          <a:p>
            <a:pPr marL="0" indent="0">
              <a:buNone/>
            </a:pPr>
            <a:r>
              <a:rPr lang="de-DE" b="1" u="sng" dirty="0" err="1"/>
              <a:t>Verschnallung</a:t>
            </a:r>
            <a:r>
              <a:rPr lang="de-DE" b="1" u="sng" dirty="0"/>
              <a:t>:</a:t>
            </a:r>
            <a:r>
              <a:rPr lang="de-DE" dirty="0"/>
              <a:t> </a:t>
            </a:r>
            <a:endParaRPr lang="de-DE" dirty="0" smtClean="0"/>
          </a:p>
          <a:p>
            <a:pPr marL="0" indent="0">
              <a:buNone/>
            </a:pPr>
            <a:r>
              <a:rPr lang="de-DE" dirty="0" smtClean="0"/>
              <a:t>Befestigung </a:t>
            </a:r>
            <a:r>
              <a:rPr lang="de-DE" dirty="0"/>
              <a:t>des unteren Endes am Gurt, dann von außen nach innen durch den Gebissring nach oben an den Gurt (seitliches Dreieck)</a:t>
            </a:r>
          </a:p>
          <a:p>
            <a:pPr marL="0" lvl="0" indent="0">
              <a:buNone/>
            </a:pPr>
            <a:r>
              <a:rPr lang="de-DE" dirty="0"/>
              <a:t>Je nach Ziel der Arbeit in Höhe und Größe variierbar</a:t>
            </a:r>
          </a:p>
          <a:p>
            <a:pPr marL="0" indent="0">
              <a:buNone/>
            </a:pPr>
            <a:r>
              <a:rPr lang="de-DE" dirty="0"/>
              <a:t> </a:t>
            </a:r>
          </a:p>
          <a:p>
            <a:pPr marL="0" lvl="0" indent="0">
              <a:buNone/>
            </a:pPr>
            <a:r>
              <a:rPr lang="de-DE" dirty="0" smtClean="0"/>
              <a:t>+ Pferd </a:t>
            </a:r>
            <a:r>
              <a:rPr lang="de-DE" dirty="0"/>
              <a:t>kann vorwärts-abwärts in Dehnungshaltung gleiten, </a:t>
            </a:r>
            <a:r>
              <a:rPr lang="de-DE" dirty="0" smtClean="0"/>
              <a:t/>
            </a:r>
            <a:br>
              <a:rPr lang="de-DE" dirty="0" smtClean="0"/>
            </a:br>
            <a:r>
              <a:rPr lang="de-DE" dirty="0" smtClean="0"/>
              <a:t>    ohne </a:t>
            </a:r>
            <a:r>
              <a:rPr lang="de-DE" dirty="0"/>
              <a:t>mit der Stirn-Nasenlinie hinter die Senkrechte zu fallen</a:t>
            </a:r>
          </a:p>
          <a:p>
            <a:pPr marL="0" lvl="0" indent="0">
              <a:buNone/>
            </a:pPr>
            <a:r>
              <a:rPr lang="de-DE" dirty="0" smtClean="0"/>
              <a:t>+ Festes </a:t>
            </a:r>
            <a:r>
              <a:rPr lang="de-DE" dirty="0"/>
              <a:t>Material </a:t>
            </a:r>
          </a:p>
          <a:p>
            <a:pPr marL="0" lvl="0" indent="0">
              <a:buNone/>
            </a:pPr>
            <a:r>
              <a:rPr lang="de-DE" dirty="0"/>
              <a:t>	</a:t>
            </a:r>
            <a:r>
              <a:rPr lang="de-DE" dirty="0" smtClean="0"/>
              <a:t>-&gt;Pferd </a:t>
            </a:r>
            <a:r>
              <a:rPr lang="de-DE" dirty="0"/>
              <a:t>kann sich vom Gebiss abstoßen</a:t>
            </a:r>
          </a:p>
          <a:p>
            <a:pPr marL="0" lvl="0" indent="0">
              <a:buNone/>
            </a:pPr>
            <a:r>
              <a:rPr lang="de-DE" dirty="0" smtClean="0"/>
              <a:t>+ Gute </a:t>
            </a:r>
            <a:r>
              <a:rPr lang="de-DE" dirty="0"/>
              <a:t>seitliche Führung</a:t>
            </a:r>
          </a:p>
          <a:p>
            <a:pPr marL="0" lvl="0" indent="0">
              <a:buNone/>
            </a:pPr>
            <a:r>
              <a:rPr lang="de-DE" dirty="0" smtClean="0"/>
              <a:t>+ Sehr </a:t>
            </a:r>
            <a:r>
              <a:rPr lang="de-DE" dirty="0"/>
              <a:t>variabel in der </a:t>
            </a:r>
            <a:r>
              <a:rPr lang="de-DE" dirty="0" err="1"/>
              <a:t>Einschnallung</a:t>
            </a:r>
            <a:r>
              <a:rPr lang="de-DE" dirty="0"/>
              <a:t> (kombinierbar mit einseitigem </a:t>
            </a:r>
            <a:r>
              <a:rPr lang="de-DE" dirty="0" smtClean="0"/>
              <a:t/>
            </a:r>
            <a:br>
              <a:rPr lang="de-DE" dirty="0" smtClean="0"/>
            </a:br>
            <a:r>
              <a:rPr lang="de-DE" dirty="0" smtClean="0"/>
              <a:t>    tiefem </a:t>
            </a:r>
            <a:r>
              <a:rPr lang="de-DE" dirty="0"/>
              <a:t>Dreieck, bei gleicher Höhe beider Enden </a:t>
            </a:r>
            <a:r>
              <a:rPr lang="de-DE" dirty="0" err="1" smtClean="0"/>
              <a:t>ensteht</a:t>
            </a:r>
            <a:r>
              <a:rPr lang="de-DE" dirty="0" smtClean="0"/>
              <a:t/>
            </a:r>
            <a:br>
              <a:rPr lang="de-DE" dirty="0" smtClean="0"/>
            </a:br>
            <a:r>
              <a:rPr lang="de-DE" dirty="0" smtClean="0"/>
              <a:t>    </a:t>
            </a:r>
            <a:r>
              <a:rPr lang="de-DE" dirty="0"/>
              <a:t>Wirkungsweise eines Ausbinders</a:t>
            </a:r>
            <a:r>
              <a:rPr lang="de-DE" dirty="0" smtClean="0"/>
              <a:t>)</a:t>
            </a:r>
            <a:r>
              <a:rPr lang="de-DE" dirty="0"/>
              <a:t> </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28" y="3343795"/>
            <a:ext cx="3255264" cy="2560320"/>
          </a:xfrm>
          <a:prstGeom prst="rect">
            <a:avLst/>
          </a:prstGeom>
        </p:spPr>
      </p:pic>
    </p:spTree>
    <p:extLst>
      <p:ext uri="{BB962C8B-B14F-4D97-AF65-F5344CB8AC3E}">
        <p14:creationId xmlns:p14="http://schemas.microsoft.com/office/powerpoint/2010/main" val="274493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Dreiecks-/</a:t>
            </a:r>
            <a:br>
              <a:rPr lang="de-DE" dirty="0" smtClean="0"/>
            </a:br>
            <a:r>
              <a:rPr lang="de-DE" dirty="0" smtClean="0"/>
              <a:t>Wienerzügel</a:t>
            </a:r>
            <a:r>
              <a:rPr lang="de-DE" dirty="0"/>
              <a:t/>
            </a:r>
            <a:br>
              <a:rPr lang="de-DE" dirty="0"/>
            </a:br>
            <a:r>
              <a:rPr lang="de-DE" dirty="0" smtClean="0"/>
              <a:t/>
            </a:r>
            <a:br>
              <a:rPr lang="de-DE" dirty="0" smtClean="0"/>
            </a:br>
            <a:r>
              <a:rPr lang="de-DE" dirty="0"/>
              <a:t/>
            </a:r>
            <a:br>
              <a:rPr lang="de-DE" dirty="0"/>
            </a:br>
            <a:r>
              <a:rPr lang="de-DE" dirty="0" smtClean="0"/>
              <a:t/>
            </a:r>
            <a:br>
              <a:rPr lang="de-DE" dirty="0" smtClean="0"/>
            </a:br>
            <a:endParaRPr lang="de-DE" dirty="0"/>
          </a:p>
        </p:txBody>
      </p:sp>
      <p:sp>
        <p:nvSpPr>
          <p:cNvPr id="3" name="Inhaltsplatzhalter 2"/>
          <p:cNvSpPr>
            <a:spLocks noGrp="1"/>
          </p:cNvSpPr>
          <p:nvPr>
            <p:ph idx="1"/>
          </p:nvPr>
        </p:nvSpPr>
        <p:spPr>
          <a:xfrm>
            <a:off x="3869268" y="864108"/>
            <a:ext cx="7315200" cy="4954801"/>
          </a:xfrm>
        </p:spPr>
        <p:txBody>
          <a:bodyPr>
            <a:normAutofit fontScale="92500" lnSpcReduction="20000"/>
          </a:bodyPr>
          <a:lstStyle/>
          <a:p>
            <a:pPr marL="0" indent="0">
              <a:buNone/>
            </a:pPr>
            <a:r>
              <a:rPr lang="de-DE" b="1" u="sng" dirty="0" smtClean="0"/>
              <a:t>Material</a:t>
            </a:r>
            <a:r>
              <a:rPr lang="de-DE" b="1" u="sng" dirty="0"/>
              <a:t>:</a:t>
            </a:r>
            <a:r>
              <a:rPr lang="de-DE" dirty="0"/>
              <a:t> Leder, Leder-Kordel-Kombination oder </a:t>
            </a:r>
            <a:r>
              <a:rPr lang="de-DE" dirty="0" smtClean="0"/>
              <a:t>Kordel</a:t>
            </a:r>
          </a:p>
          <a:p>
            <a:pPr marL="0" indent="0">
              <a:buNone/>
            </a:pPr>
            <a:endParaRPr lang="de-DE" dirty="0"/>
          </a:p>
          <a:p>
            <a:pPr marL="0" indent="0">
              <a:buNone/>
            </a:pPr>
            <a:r>
              <a:rPr lang="de-DE" b="1" u="sng" dirty="0" err="1"/>
              <a:t>Verschnallung</a:t>
            </a:r>
            <a:r>
              <a:rPr lang="de-DE" b="1" u="sng" dirty="0"/>
              <a:t>:</a:t>
            </a:r>
            <a:r>
              <a:rPr lang="de-DE" dirty="0"/>
              <a:t> </a:t>
            </a:r>
            <a:endParaRPr lang="de-DE" dirty="0" smtClean="0"/>
          </a:p>
          <a:p>
            <a:pPr marL="0" indent="0">
              <a:buNone/>
            </a:pPr>
            <a:r>
              <a:rPr lang="de-DE" dirty="0" smtClean="0"/>
              <a:t>zwischen </a:t>
            </a:r>
            <a:r>
              <a:rPr lang="de-DE" dirty="0"/>
              <a:t>den Vorderbeinen, von innen durchs Gebiss, seitlich zum Gurt (tiefes Dreieck)</a:t>
            </a:r>
          </a:p>
          <a:p>
            <a:pPr marL="0" indent="0">
              <a:buNone/>
            </a:pPr>
            <a:r>
              <a:rPr lang="de-DE" dirty="0"/>
              <a:t> </a:t>
            </a:r>
          </a:p>
          <a:p>
            <a:pPr marL="0" indent="0">
              <a:buNone/>
            </a:pPr>
            <a:r>
              <a:rPr lang="de-DE" dirty="0" smtClean="0"/>
              <a:t>+ Festes </a:t>
            </a:r>
            <a:r>
              <a:rPr lang="de-DE" dirty="0"/>
              <a:t>Material</a:t>
            </a:r>
          </a:p>
          <a:p>
            <a:pPr marL="0" lvl="0" indent="0">
              <a:buNone/>
            </a:pPr>
            <a:r>
              <a:rPr lang="de-DE" dirty="0" smtClean="0"/>
              <a:t> 	-&gt; Abstoßen </a:t>
            </a:r>
            <a:r>
              <a:rPr lang="de-DE" dirty="0"/>
              <a:t>vom Gebiss möglich</a:t>
            </a:r>
          </a:p>
          <a:p>
            <a:pPr marL="0" lvl="0" indent="0">
              <a:buNone/>
            </a:pPr>
            <a:r>
              <a:rPr lang="de-DE" dirty="0" smtClean="0"/>
              <a:t>+ Dehnungshaltung </a:t>
            </a:r>
            <a:r>
              <a:rPr lang="de-DE" dirty="0"/>
              <a:t>vorwärts-abwärts möglich</a:t>
            </a:r>
          </a:p>
          <a:p>
            <a:pPr marL="0" lvl="0" indent="0">
              <a:buNone/>
            </a:pPr>
            <a:r>
              <a:rPr lang="de-DE" dirty="0" smtClean="0"/>
              <a:t>- Mangelnde </a:t>
            </a:r>
            <a:r>
              <a:rPr lang="de-DE" dirty="0"/>
              <a:t>seitliche Führung (viele Pferde drängen über die </a:t>
            </a:r>
            <a:endParaRPr lang="de-DE" dirty="0" smtClean="0"/>
          </a:p>
          <a:p>
            <a:pPr marL="0" lvl="0" indent="0">
              <a:buNone/>
            </a:pPr>
            <a:r>
              <a:rPr lang="de-DE" dirty="0" smtClean="0"/>
              <a:t>   äußere </a:t>
            </a:r>
            <a:r>
              <a:rPr lang="de-DE" dirty="0"/>
              <a:t>Schulter)</a:t>
            </a:r>
          </a:p>
          <a:p>
            <a:pPr marL="0" lvl="0" indent="0">
              <a:buNone/>
            </a:pPr>
            <a:r>
              <a:rPr lang="de-DE" dirty="0" smtClean="0"/>
              <a:t>- Druckpunkt </a:t>
            </a:r>
            <a:r>
              <a:rPr lang="de-DE" dirty="0"/>
              <a:t>sehr tief (Pferde entziehen sich nach oben oder </a:t>
            </a:r>
            <a:r>
              <a:rPr lang="de-DE" dirty="0" smtClean="0"/>
              <a:t>gehen</a:t>
            </a:r>
            <a:br>
              <a:rPr lang="de-DE" dirty="0" smtClean="0"/>
            </a:br>
            <a:r>
              <a:rPr lang="de-DE" dirty="0" smtClean="0"/>
              <a:t>   </a:t>
            </a:r>
            <a:r>
              <a:rPr lang="de-DE" dirty="0"/>
              <a:t>zu tief und finden dort einen Anlehnungspunkt und nicht wie </a:t>
            </a:r>
            <a:r>
              <a:rPr lang="de-DE" dirty="0" smtClean="0"/>
              <a:t/>
            </a:r>
            <a:br>
              <a:rPr lang="de-DE" dirty="0" smtClean="0"/>
            </a:br>
            <a:r>
              <a:rPr lang="de-DE" dirty="0" smtClean="0"/>
              <a:t>   gewünscht </a:t>
            </a:r>
            <a:r>
              <a:rPr lang="de-DE" dirty="0"/>
              <a:t>auf Buggelenkhöhe)</a:t>
            </a:r>
          </a:p>
          <a:p>
            <a:pPr marL="0" indent="0">
              <a:buNone/>
            </a:pPr>
            <a:r>
              <a:rPr lang="de-DE" dirty="0" smtClean="0"/>
              <a:t>- Gefahr </a:t>
            </a:r>
            <a:r>
              <a:rPr lang="de-DE" dirty="0"/>
              <a:t>der Vorhandüberlastung</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28" y="3343794"/>
            <a:ext cx="3216307" cy="2381225"/>
          </a:xfrm>
          <a:prstGeom prst="rect">
            <a:avLst/>
          </a:prstGeom>
        </p:spPr>
      </p:pic>
    </p:spTree>
    <p:extLst>
      <p:ext uri="{BB962C8B-B14F-4D97-AF65-F5344CB8AC3E}">
        <p14:creationId xmlns:p14="http://schemas.microsoft.com/office/powerpoint/2010/main" val="286699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charRg st="55" end="7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charRg st="71" end="15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charRg st="160" end="17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charRg st="178" end="2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charRg st="211" end="25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charRg st="254" end="31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charRg st="316" end="33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charRg st="336" end="49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charRg st="499" end="53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Ausbinder</a:t>
            </a:r>
            <a:br>
              <a:rPr lang="de-DE" dirty="0" smtClean="0"/>
            </a:br>
            <a:r>
              <a:rPr lang="de-DE" dirty="0"/>
              <a:t/>
            </a:r>
            <a:br>
              <a:rPr lang="de-DE" dirty="0"/>
            </a:br>
            <a:r>
              <a:rPr lang="de-DE" dirty="0" smtClean="0"/>
              <a:t/>
            </a:r>
            <a:br>
              <a:rPr lang="de-DE" dirty="0" smtClean="0"/>
            </a:br>
            <a:r>
              <a:rPr lang="de-DE" dirty="0"/>
              <a:t/>
            </a:r>
            <a:br>
              <a:rPr lang="de-DE" dirty="0"/>
            </a:br>
            <a:r>
              <a:rPr lang="de-DE" dirty="0" smtClean="0"/>
              <a:t/>
            </a:r>
            <a:br>
              <a:rPr lang="de-DE" dirty="0" smtClean="0"/>
            </a:br>
            <a:endParaRPr lang="de-DE" dirty="0"/>
          </a:p>
        </p:txBody>
      </p:sp>
      <p:sp>
        <p:nvSpPr>
          <p:cNvPr id="3" name="Inhaltsplatzhalter 2"/>
          <p:cNvSpPr>
            <a:spLocks noGrp="1"/>
          </p:cNvSpPr>
          <p:nvPr>
            <p:ph idx="1"/>
          </p:nvPr>
        </p:nvSpPr>
        <p:spPr/>
        <p:txBody>
          <a:bodyPr>
            <a:normAutofit/>
          </a:bodyPr>
          <a:lstStyle/>
          <a:p>
            <a:pPr marL="0" indent="0">
              <a:buNone/>
            </a:pPr>
            <a:r>
              <a:rPr lang="de-DE" b="1" u="sng" dirty="0" smtClean="0"/>
              <a:t>Material</a:t>
            </a:r>
            <a:r>
              <a:rPr lang="de-DE" b="1" u="sng" dirty="0"/>
              <a:t>:</a:t>
            </a:r>
            <a:r>
              <a:rPr lang="de-DE" dirty="0"/>
              <a:t> Leder, Gurtmaterial (häufig mit Gummiring)</a:t>
            </a:r>
            <a:endParaRPr lang="de-DE" dirty="0" smtClean="0"/>
          </a:p>
          <a:p>
            <a:pPr marL="0" indent="0">
              <a:buNone/>
            </a:pPr>
            <a:endParaRPr lang="de-DE" dirty="0"/>
          </a:p>
          <a:p>
            <a:pPr marL="0" indent="0">
              <a:buNone/>
            </a:pPr>
            <a:r>
              <a:rPr lang="de-DE" b="1" u="sng" dirty="0" err="1"/>
              <a:t>Verschnallung</a:t>
            </a:r>
            <a:r>
              <a:rPr lang="de-DE" b="1" u="sng" dirty="0"/>
              <a:t>:</a:t>
            </a:r>
            <a:r>
              <a:rPr lang="de-DE" dirty="0"/>
              <a:t> </a:t>
            </a:r>
            <a:endParaRPr lang="de-DE" dirty="0" smtClean="0"/>
          </a:p>
          <a:p>
            <a:pPr marL="0" indent="0">
              <a:buNone/>
            </a:pPr>
            <a:r>
              <a:rPr lang="de-DE" dirty="0"/>
              <a:t>direkt vom Gurt zum Gebiss</a:t>
            </a:r>
          </a:p>
          <a:p>
            <a:pPr marL="0" indent="0">
              <a:buNone/>
            </a:pPr>
            <a:r>
              <a:rPr lang="de-DE" dirty="0"/>
              <a:t> </a:t>
            </a:r>
          </a:p>
          <a:p>
            <a:pPr marL="0" indent="0">
              <a:buNone/>
            </a:pPr>
            <a:r>
              <a:rPr lang="de-DE" dirty="0" smtClean="0"/>
              <a:t>+ Gute </a:t>
            </a:r>
            <a:r>
              <a:rPr lang="de-DE" dirty="0"/>
              <a:t>seitliche Führung</a:t>
            </a:r>
            <a:r>
              <a:rPr lang="de-DE" dirty="0" smtClean="0"/>
              <a:t> Festes </a:t>
            </a:r>
            <a:r>
              <a:rPr lang="de-DE" dirty="0"/>
              <a:t>Material</a:t>
            </a:r>
          </a:p>
          <a:p>
            <a:pPr marL="0" lvl="0" indent="0">
              <a:buNone/>
            </a:pPr>
            <a:r>
              <a:rPr lang="de-DE" dirty="0" smtClean="0"/>
              <a:t>+ Ohne </a:t>
            </a:r>
            <a:r>
              <a:rPr lang="de-DE" dirty="0"/>
              <a:t>Gummiringe = starre Zügel</a:t>
            </a:r>
          </a:p>
          <a:p>
            <a:pPr marL="0" indent="0">
              <a:buNone/>
            </a:pPr>
            <a:r>
              <a:rPr lang="de-DE" dirty="0" smtClean="0"/>
              <a:t>	-&gt; </a:t>
            </a:r>
            <a:r>
              <a:rPr lang="de-DE" dirty="0"/>
              <a:t>Abstoßen vom Gebiss </a:t>
            </a:r>
            <a:r>
              <a:rPr lang="de-DE" dirty="0" smtClean="0"/>
              <a:t>möglich Abstoßen </a:t>
            </a:r>
            <a:r>
              <a:rPr lang="de-DE" dirty="0" err="1"/>
              <a:t>mgl</a:t>
            </a:r>
            <a:r>
              <a:rPr lang="de-DE" dirty="0"/>
              <a:t>.</a:t>
            </a:r>
          </a:p>
          <a:p>
            <a:pPr marL="0" lvl="0" indent="0">
              <a:buNone/>
            </a:pPr>
            <a:r>
              <a:rPr lang="de-DE" dirty="0" smtClean="0"/>
              <a:t>- Mit </a:t>
            </a:r>
            <a:r>
              <a:rPr lang="de-DE" dirty="0"/>
              <a:t>Gummiring kein Abstoßen </a:t>
            </a:r>
            <a:r>
              <a:rPr lang="de-DE" dirty="0" err="1"/>
              <a:t>mgl</a:t>
            </a:r>
            <a:r>
              <a:rPr lang="de-DE" dirty="0"/>
              <a:t>.</a:t>
            </a:r>
          </a:p>
          <a:p>
            <a:pPr marL="0" lvl="0" indent="0">
              <a:buNone/>
            </a:pPr>
            <a:r>
              <a:rPr lang="de-DE" dirty="0" smtClean="0"/>
              <a:t>- Gummiringe </a:t>
            </a:r>
            <a:r>
              <a:rPr lang="de-DE" dirty="0"/>
              <a:t>sind oft schwer und schlagen in der Bewegung</a:t>
            </a:r>
          </a:p>
          <a:p>
            <a:pPr marL="0" lvl="0" indent="0">
              <a:buNone/>
            </a:pPr>
            <a:r>
              <a:rPr lang="de-DE" dirty="0" smtClean="0"/>
              <a:t>	-&gt;Pferde </a:t>
            </a:r>
            <a:r>
              <a:rPr lang="de-DE" dirty="0"/>
              <a:t>fallen schnell hinter die Senkrechte</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28" y="3343794"/>
            <a:ext cx="3257236" cy="2486853"/>
          </a:xfrm>
          <a:prstGeom prst="rect">
            <a:avLst/>
          </a:prstGeom>
        </p:spPr>
      </p:pic>
    </p:spTree>
    <p:extLst>
      <p:ext uri="{BB962C8B-B14F-4D97-AF65-F5344CB8AC3E}">
        <p14:creationId xmlns:p14="http://schemas.microsoft.com/office/powerpoint/2010/main" val="163214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Korrekturzügel</a:t>
            </a:r>
            <a:endParaRPr lang="de-DE" dirty="0"/>
          </a:p>
        </p:txBody>
      </p:sp>
      <p:sp>
        <p:nvSpPr>
          <p:cNvPr id="3" name="Inhaltsplatzhalter 2"/>
          <p:cNvSpPr>
            <a:spLocks noGrp="1"/>
          </p:cNvSpPr>
          <p:nvPr>
            <p:ph idx="1"/>
          </p:nvPr>
        </p:nvSpPr>
        <p:spPr/>
        <p:txBody>
          <a:bodyPr>
            <a:normAutofit/>
          </a:bodyPr>
          <a:lstStyle/>
          <a:p>
            <a:pPr marL="0" indent="0">
              <a:buNone/>
            </a:pPr>
            <a:r>
              <a:rPr lang="de-DE" dirty="0"/>
              <a:t>Korrekturzügel sollen nur vorrübergehend eingesetzt werden, wenn man mit den gebräuchlichen Hilfszügeln nicht weiter kommt (max. 6-8 Wochen, währenddessen bereits wieder Übergang zu </a:t>
            </a:r>
            <a:r>
              <a:rPr lang="de-DE" dirty="0" err="1"/>
              <a:t>Laufferzügeln</a:t>
            </a:r>
            <a:r>
              <a:rPr lang="de-DE" dirty="0"/>
              <a:t> finden)</a:t>
            </a:r>
          </a:p>
        </p:txBody>
      </p:sp>
    </p:spTree>
    <p:extLst>
      <p:ext uri="{BB962C8B-B14F-4D97-AF65-F5344CB8AC3E}">
        <p14:creationId xmlns:p14="http://schemas.microsoft.com/office/powerpoint/2010/main" val="230690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Gogue</a:t>
            </a:r>
            <a:r>
              <a:rPr lang="de-DE" dirty="0" smtClean="0"/>
              <a:t/>
            </a:r>
            <a:br>
              <a:rPr lang="de-DE" dirty="0" smtClean="0"/>
            </a:br>
            <a:r>
              <a:rPr lang="de-DE" dirty="0"/>
              <a:t/>
            </a:r>
            <a:br>
              <a:rPr lang="de-DE" dirty="0"/>
            </a:br>
            <a:r>
              <a:rPr lang="de-DE" dirty="0" smtClean="0"/>
              <a:t/>
            </a:r>
            <a:br>
              <a:rPr lang="de-DE" dirty="0" smtClean="0"/>
            </a:br>
            <a:r>
              <a:rPr lang="de-DE" dirty="0"/>
              <a:t/>
            </a:r>
            <a:br>
              <a:rPr lang="de-DE" dirty="0"/>
            </a:br>
            <a:r>
              <a:rPr lang="de-DE" dirty="0" smtClean="0"/>
              <a:t/>
            </a:r>
            <a:br>
              <a:rPr lang="de-DE" dirty="0" smtClean="0"/>
            </a:br>
            <a:endParaRPr lang="de-DE" dirty="0"/>
          </a:p>
        </p:txBody>
      </p:sp>
      <p:sp>
        <p:nvSpPr>
          <p:cNvPr id="3" name="Inhaltsplatzhalter 2"/>
          <p:cNvSpPr>
            <a:spLocks noGrp="1"/>
          </p:cNvSpPr>
          <p:nvPr>
            <p:ph idx="1"/>
          </p:nvPr>
        </p:nvSpPr>
        <p:spPr/>
        <p:txBody>
          <a:bodyPr>
            <a:normAutofit fontScale="85000" lnSpcReduction="20000"/>
          </a:bodyPr>
          <a:lstStyle/>
          <a:p>
            <a:pPr marL="0" indent="0">
              <a:buNone/>
            </a:pPr>
            <a:r>
              <a:rPr lang="de-DE" b="1" u="sng" dirty="0" smtClean="0"/>
              <a:t>Material</a:t>
            </a:r>
            <a:r>
              <a:rPr lang="de-DE" b="1" u="sng" dirty="0"/>
              <a:t>:</a:t>
            </a:r>
            <a:r>
              <a:rPr lang="de-DE" dirty="0"/>
              <a:t> Leder-Kordel-Kombination</a:t>
            </a:r>
          </a:p>
          <a:p>
            <a:pPr marL="0" indent="0">
              <a:buNone/>
            </a:pPr>
            <a:r>
              <a:rPr lang="de-DE" b="1" u="sng" dirty="0" err="1"/>
              <a:t>Verschnallung</a:t>
            </a:r>
            <a:r>
              <a:rPr lang="de-DE" b="1" u="sng" dirty="0"/>
              <a:t>:</a:t>
            </a:r>
            <a:r>
              <a:rPr lang="de-DE" dirty="0"/>
              <a:t> </a:t>
            </a:r>
            <a:endParaRPr lang="de-DE" dirty="0" smtClean="0"/>
          </a:p>
          <a:p>
            <a:pPr marL="0" indent="0">
              <a:buNone/>
            </a:pPr>
            <a:r>
              <a:rPr lang="de-DE" dirty="0" smtClean="0"/>
              <a:t>ein </a:t>
            </a:r>
            <a:r>
              <a:rPr lang="de-DE" dirty="0"/>
              <a:t>separates Lederstück mit zwei Ringen wird am Genickstück der Trense befestigt, ein weiteres Lederstück mit einer Kordel wird unter dem Bauch am Gurt befestigt, die Kordel wird dann durch die Gebissringe und die Ringe am Kopfstück zurück zum Befestigungsring der Kordel geleitet – es bildet sich rechts und links ein kleines Dreieck</a:t>
            </a:r>
          </a:p>
          <a:p>
            <a:pPr marL="0" indent="0">
              <a:buNone/>
            </a:pPr>
            <a:r>
              <a:rPr lang="de-DE" dirty="0"/>
              <a:t> </a:t>
            </a:r>
            <a:r>
              <a:rPr lang="de-DE" b="1" u="sng" dirty="0"/>
              <a:t>Wirkungsweise:</a:t>
            </a:r>
            <a:r>
              <a:rPr lang="de-DE" dirty="0"/>
              <a:t> </a:t>
            </a:r>
            <a:endParaRPr lang="de-DE" dirty="0" smtClean="0"/>
          </a:p>
          <a:p>
            <a:pPr marL="0" indent="0">
              <a:buNone/>
            </a:pPr>
            <a:r>
              <a:rPr lang="de-DE" dirty="0" smtClean="0"/>
              <a:t>Bei </a:t>
            </a:r>
            <a:r>
              <a:rPr lang="de-DE" dirty="0"/>
              <a:t>Herausheben des Pferdekopfes übt das </a:t>
            </a:r>
            <a:r>
              <a:rPr lang="de-DE" dirty="0" err="1"/>
              <a:t>Gogue</a:t>
            </a:r>
            <a:r>
              <a:rPr lang="de-DE" dirty="0"/>
              <a:t> Druck auf das Genick aus – das Pferd weicht nach unten aus und gibt nach, ein Teil des Drucks geht auf das Gebiss und begrenzt somit den Kopf nach vorne (das Pferd findet einen Anlehnungspunkt)</a:t>
            </a:r>
          </a:p>
          <a:p>
            <a:pPr marL="0" indent="0">
              <a:buNone/>
            </a:pPr>
            <a:r>
              <a:rPr lang="de-DE" dirty="0"/>
              <a:t> </a:t>
            </a:r>
          </a:p>
          <a:p>
            <a:pPr marL="0" lvl="0" indent="0">
              <a:buNone/>
            </a:pPr>
            <a:r>
              <a:rPr lang="de-DE" dirty="0" smtClean="0"/>
              <a:t>+ Der </a:t>
            </a:r>
            <a:r>
              <a:rPr lang="de-DE" dirty="0"/>
              <a:t>Druck wirkt nicht auf die Kinnlade, sondern aufs Genick</a:t>
            </a:r>
          </a:p>
          <a:p>
            <a:pPr marL="0" lvl="0" indent="0">
              <a:buNone/>
            </a:pPr>
            <a:r>
              <a:rPr lang="de-DE" dirty="0" smtClean="0"/>
              <a:t> 	-&gt;Pferd </a:t>
            </a:r>
            <a:r>
              <a:rPr lang="de-DE" dirty="0"/>
              <a:t>hält sich nicht oben fest, sondern weicht nach unten</a:t>
            </a:r>
          </a:p>
          <a:p>
            <a:pPr marL="0" lvl="0" indent="0">
              <a:buNone/>
            </a:pPr>
            <a:r>
              <a:rPr lang="de-DE" dirty="0" smtClean="0"/>
              <a:t>+ Pferd </a:t>
            </a:r>
            <a:r>
              <a:rPr lang="de-DE" dirty="0"/>
              <a:t>findet einen Anlehnungspunkt, wenn es die Tiefe sucht</a:t>
            </a:r>
          </a:p>
          <a:p>
            <a:pPr marL="0" lvl="0" indent="0">
              <a:buNone/>
            </a:pPr>
            <a:r>
              <a:rPr lang="de-DE" dirty="0" smtClean="0"/>
              <a:t>- Keine </a:t>
            </a:r>
            <a:r>
              <a:rPr lang="de-DE" dirty="0"/>
              <a:t>seitliche Führung</a:t>
            </a:r>
          </a:p>
          <a:p>
            <a:pPr marL="0" lvl="0" indent="0">
              <a:buNone/>
            </a:pPr>
            <a:r>
              <a:rPr lang="de-DE" dirty="0" smtClean="0"/>
              <a:t>- Bei </a:t>
            </a:r>
            <a:r>
              <a:rPr lang="de-DE" dirty="0"/>
              <a:t>ständiger Arbeit mit dem </a:t>
            </a:r>
            <a:r>
              <a:rPr lang="de-DE" dirty="0" err="1"/>
              <a:t>Gogue</a:t>
            </a:r>
            <a:r>
              <a:rPr lang="de-DE" dirty="0"/>
              <a:t> kommen die Pferde häufig zu </a:t>
            </a:r>
            <a:r>
              <a:rPr lang="de-DE" dirty="0" smtClean="0"/>
              <a:t>tief</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19" y="2944368"/>
            <a:ext cx="2638044" cy="3040380"/>
          </a:xfrm>
          <a:prstGeom prst="rect">
            <a:avLst/>
          </a:prstGeom>
        </p:spPr>
      </p:pic>
    </p:spTree>
    <p:extLst>
      <p:ext uri="{BB962C8B-B14F-4D97-AF65-F5344CB8AC3E}">
        <p14:creationId xmlns:p14="http://schemas.microsoft.com/office/powerpoint/2010/main" val="306276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Chambon</a:t>
            </a:r>
            <a:r>
              <a:rPr lang="de-DE" dirty="0" smtClean="0"/>
              <a:t/>
            </a:r>
            <a:br>
              <a:rPr lang="de-DE" dirty="0" smtClean="0"/>
            </a:br>
            <a:r>
              <a:rPr lang="de-DE" dirty="0"/>
              <a:t/>
            </a:r>
            <a:br>
              <a:rPr lang="de-DE" dirty="0"/>
            </a:br>
            <a:r>
              <a:rPr lang="de-DE" dirty="0" smtClean="0"/>
              <a:t/>
            </a:r>
            <a:br>
              <a:rPr lang="de-DE" dirty="0" smtClean="0"/>
            </a:br>
            <a:r>
              <a:rPr lang="de-DE" dirty="0"/>
              <a:t/>
            </a:r>
            <a:br>
              <a:rPr lang="de-DE" dirty="0"/>
            </a:br>
            <a:r>
              <a:rPr lang="de-DE" dirty="0" smtClean="0"/>
              <a:t/>
            </a:r>
            <a:br>
              <a:rPr lang="de-DE" dirty="0" smtClean="0"/>
            </a:br>
            <a:endParaRPr lang="de-DE" dirty="0"/>
          </a:p>
        </p:txBody>
      </p:sp>
      <p:sp>
        <p:nvSpPr>
          <p:cNvPr id="3" name="Inhaltsplatzhalter 2"/>
          <p:cNvSpPr>
            <a:spLocks noGrp="1"/>
          </p:cNvSpPr>
          <p:nvPr>
            <p:ph idx="1"/>
          </p:nvPr>
        </p:nvSpPr>
        <p:spPr/>
        <p:txBody>
          <a:bodyPr>
            <a:normAutofit fontScale="85000" lnSpcReduction="20000"/>
          </a:bodyPr>
          <a:lstStyle/>
          <a:p>
            <a:pPr marL="0" indent="0">
              <a:buNone/>
            </a:pPr>
            <a:r>
              <a:rPr lang="de-DE" b="1" u="sng" dirty="0" smtClean="0"/>
              <a:t>Material</a:t>
            </a:r>
            <a:r>
              <a:rPr lang="de-DE" b="1" u="sng" dirty="0"/>
              <a:t>:</a:t>
            </a:r>
            <a:r>
              <a:rPr lang="de-DE" dirty="0"/>
              <a:t> Leder-Kordel-Kombination</a:t>
            </a:r>
          </a:p>
          <a:p>
            <a:pPr marL="0" indent="0">
              <a:buNone/>
            </a:pPr>
            <a:r>
              <a:rPr lang="de-DE" b="1" u="sng" dirty="0" err="1"/>
              <a:t>Verschnallung</a:t>
            </a:r>
            <a:r>
              <a:rPr lang="de-DE" b="1" u="sng" dirty="0"/>
              <a:t>:</a:t>
            </a:r>
            <a:r>
              <a:rPr lang="de-DE" dirty="0"/>
              <a:t> </a:t>
            </a:r>
            <a:endParaRPr lang="de-DE" dirty="0" smtClean="0"/>
          </a:p>
          <a:p>
            <a:pPr marL="0" indent="0">
              <a:buNone/>
            </a:pPr>
            <a:r>
              <a:rPr lang="de-DE" dirty="0"/>
              <a:t>ein separates Lederstück mit zwei Ringen wird am Genickstück der Trense befestigt, ein weiteres Lederstück mit einer Kordel wird unter dem Bauch am Gurt befestigt, die Kordel wird dann durch die Ringe am Kopfstück zum Gebiss geführt</a:t>
            </a:r>
            <a:r>
              <a:rPr lang="de-DE" dirty="0" smtClean="0"/>
              <a:t>.</a:t>
            </a:r>
          </a:p>
          <a:p>
            <a:pPr marL="0" indent="0">
              <a:buNone/>
            </a:pPr>
            <a:r>
              <a:rPr lang="de-DE" b="1" u="sng" dirty="0" smtClean="0"/>
              <a:t>Wirkungsweise</a:t>
            </a:r>
            <a:r>
              <a:rPr lang="de-DE" b="1" u="sng" dirty="0"/>
              <a:t>:</a:t>
            </a:r>
            <a:r>
              <a:rPr lang="de-DE" dirty="0"/>
              <a:t> </a:t>
            </a:r>
            <a:endParaRPr lang="de-DE" dirty="0" smtClean="0"/>
          </a:p>
          <a:p>
            <a:pPr marL="0" indent="0">
              <a:buNone/>
            </a:pPr>
            <a:r>
              <a:rPr lang="de-DE" dirty="0"/>
              <a:t>In dem Moment, in dem das Pferd den Kopf hebt, werden die Lefzen hochgezogen, gleichzeitig bekommt es einen Druck auf das Genick dem es ausweicht – das Pferd streckt sich abwärts ohne einen Anlehnungspunkt zu finden</a:t>
            </a:r>
          </a:p>
          <a:p>
            <a:pPr marL="0" indent="0">
              <a:buNone/>
            </a:pPr>
            <a:r>
              <a:rPr lang="de-DE" dirty="0"/>
              <a:t> </a:t>
            </a:r>
          </a:p>
          <a:p>
            <a:pPr marL="0" indent="0">
              <a:buNone/>
            </a:pPr>
            <a:r>
              <a:rPr lang="de-DE" dirty="0" smtClean="0"/>
              <a:t>+ Pferde</a:t>
            </a:r>
            <a:r>
              <a:rPr lang="de-DE" dirty="0"/>
              <a:t>, die sich am starren Zügel einrollen, können sich nach vorne strecken</a:t>
            </a:r>
          </a:p>
          <a:p>
            <a:pPr marL="0" lvl="0" indent="0">
              <a:buNone/>
            </a:pPr>
            <a:r>
              <a:rPr lang="de-DE" dirty="0" smtClean="0"/>
              <a:t>+ Dehnungshaltung </a:t>
            </a:r>
            <a:r>
              <a:rPr lang="de-DE" dirty="0"/>
              <a:t>bei Pferden, die auf jegliche Beeinflussung der </a:t>
            </a:r>
            <a:r>
              <a:rPr lang="de-DE" dirty="0" smtClean="0"/>
              <a:t>Kinnlade</a:t>
            </a:r>
            <a:br>
              <a:rPr lang="de-DE" dirty="0" smtClean="0"/>
            </a:br>
            <a:r>
              <a:rPr lang="de-DE" dirty="0" smtClean="0"/>
              <a:t>    </a:t>
            </a:r>
            <a:r>
              <a:rPr lang="de-DE" dirty="0"/>
              <a:t>negativ reagieren, möglich</a:t>
            </a:r>
          </a:p>
          <a:p>
            <a:pPr marL="0" lvl="0" indent="0">
              <a:buNone/>
            </a:pPr>
            <a:r>
              <a:rPr lang="de-DE" dirty="0" smtClean="0"/>
              <a:t>- Fehlende </a:t>
            </a:r>
            <a:r>
              <a:rPr lang="de-DE" dirty="0"/>
              <a:t>seitliche Führung</a:t>
            </a:r>
          </a:p>
          <a:p>
            <a:pPr marL="0" lvl="0" indent="0">
              <a:buNone/>
            </a:pPr>
            <a:r>
              <a:rPr lang="de-DE" dirty="0" smtClean="0"/>
              <a:t>- Entgegen </a:t>
            </a:r>
            <a:r>
              <a:rPr lang="de-DE" dirty="0"/>
              <a:t>der Reitlehre findet das Pferd keinen </a:t>
            </a:r>
            <a:r>
              <a:rPr lang="de-DE" dirty="0" err="1"/>
              <a:t>Anlehnungspukt</a:t>
            </a:r>
            <a:endParaRPr lang="de-DE" dirty="0"/>
          </a:p>
          <a:p>
            <a:pPr marL="0" lvl="0" indent="0">
              <a:buNone/>
            </a:pPr>
            <a:r>
              <a:rPr lang="de-DE" dirty="0" smtClean="0"/>
              <a:t>- Zu </a:t>
            </a:r>
            <a:r>
              <a:rPr lang="de-DE" dirty="0"/>
              <a:t>tiefes Abtauchen möglich</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43" y="3210420"/>
            <a:ext cx="3292901" cy="2379889"/>
          </a:xfrm>
          <a:prstGeom prst="rect">
            <a:avLst/>
          </a:prstGeom>
        </p:spPr>
      </p:pic>
    </p:spTree>
    <p:extLst>
      <p:ext uri="{BB962C8B-B14F-4D97-AF65-F5344CB8AC3E}">
        <p14:creationId xmlns:p14="http://schemas.microsoft.com/office/powerpoint/2010/main" val="60228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3">
                                            <p:txEl>
                                              <p:charRg st="301" end="51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
                                            <p:txEl>
                                              <p:charRg st="519" end="59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3">
                                            <p:txEl>
                                              <p:charRg st="598" end="70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3">
                                            <p:txEl>
                                              <p:charRg st="704" end="73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3">
                                            <p:txEl>
                                              <p:charRg st="733" end="79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3">
                                            <p:txEl>
                                              <p:charRg st="797" end="82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Aufsatzzügel</a:t>
            </a:r>
            <a:br>
              <a:rPr lang="de-DE" dirty="0" smtClean="0"/>
            </a:br>
            <a:r>
              <a:rPr lang="de-DE" dirty="0"/>
              <a:t/>
            </a:r>
            <a:br>
              <a:rPr lang="de-DE" dirty="0"/>
            </a:br>
            <a:r>
              <a:rPr lang="de-DE" dirty="0" smtClean="0"/>
              <a:t/>
            </a:r>
            <a:br>
              <a:rPr lang="de-DE" dirty="0" smtClean="0"/>
            </a:br>
            <a:r>
              <a:rPr lang="de-DE" dirty="0"/>
              <a:t/>
            </a:r>
            <a:br>
              <a:rPr lang="de-DE" dirty="0"/>
            </a:br>
            <a:r>
              <a:rPr lang="de-DE" dirty="0" smtClean="0"/>
              <a:t/>
            </a:r>
            <a:br>
              <a:rPr lang="de-DE" dirty="0" smtClean="0"/>
            </a:br>
            <a:endParaRPr lang="de-DE" dirty="0"/>
          </a:p>
        </p:txBody>
      </p:sp>
      <p:sp>
        <p:nvSpPr>
          <p:cNvPr id="3" name="Inhaltsplatzhalter 2"/>
          <p:cNvSpPr>
            <a:spLocks noGrp="1"/>
          </p:cNvSpPr>
          <p:nvPr>
            <p:ph idx="1"/>
          </p:nvPr>
        </p:nvSpPr>
        <p:spPr/>
        <p:txBody>
          <a:bodyPr>
            <a:normAutofit lnSpcReduction="10000"/>
          </a:bodyPr>
          <a:lstStyle/>
          <a:p>
            <a:pPr marL="0" indent="0">
              <a:buNone/>
            </a:pPr>
            <a:r>
              <a:rPr lang="de-DE" b="1" u="sng" dirty="0" smtClean="0"/>
              <a:t>Material</a:t>
            </a:r>
            <a:r>
              <a:rPr lang="de-DE" b="1" u="sng" dirty="0"/>
              <a:t>:</a:t>
            </a:r>
            <a:r>
              <a:rPr lang="de-DE" dirty="0"/>
              <a:t> Leder-Kordel-Kombination</a:t>
            </a:r>
          </a:p>
          <a:p>
            <a:pPr marL="0" indent="0">
              <a:buNone/>
            </a:pPr>
            <a:r>
              <a:rPr lang="de-DE" b="1" u="sng" dirty="0" err="1"/>
              <a:t>Verschnallung</a:t>
            </a:r>
            <a:r>
              <a:rPr lang="de-DE" b="1" u="sng" dirty="0"/>
              <a:t>:</a:t>
            </a:r>
            <a:r>
              <a:rPr lang="de-DE" dirty="0"/>
              <a:t> </a:t>
            </a:r>
            <a:endParaRPr lang="de-DE" dirty="0" smtClean="0"/>
          </a:p>
          <a:p>
            <a:pPr marL="0" indent="0">
              <a:buNone/>
            </a:pPr>
            <a:r>
              <a:rPr lang="de-DE" dirty="0"/>
              <a:t>ein separates Lederstück mit zwei Ringen wird am Genickstück der Trense befestigt, eine Kordel wird über dem Widerrist am Gurt befestigt und von dort durch die Ringe am Kopfstück zu Gebiss </a:t>
            </a:r>
            <a:r>
              <a:rPr lang="de-DE" dirty="0" smtClean="0"/>
              <a:t>geführt</a:t>
            </a:r>
          </a:p>
          <a:p>
            <a:pPr marL="0" indent="0">
              <a:buNone/>
            </a:pPr>
            <a:r>
              <a:rPr lang="de-DE" b="1" u="sng" dirty="0" smtClean="0"/>
              <a:t>Wirkungsweise</a:t>
            </a:r>
            <a:r>
              <a:rPr lang="de-DE" b="1" u="sng" dirty="0"/>
              <a:t>:</a:t>
            </a:r>
            <a:r>
              <a:rPr lang="de-DE" dirty="0"/>
              <a:t> </a:t>
            </a:r>
            <a:endParaRPr lang="de-DE" dirty="0" smtClean="0"/>
          </a:p>
          <a:p>
            <a:pPr marL="0" indent="0">
              <a:buNone/>
            </a:pPr>
            <a:r>
              <a:rPr lang="de-DE" dirty="0"/>
              <a:t>Sobald sich das Pferd auf den Zügel legt, wird das Pferd durch den </a:t>
            </a:r>
            <a:r>
              <a:rPr lang="de-DE" dirty="0" err="1"/>
              <a:t>Lefzenzug</a:t>
            </a:r>
            <a:r>
              <a:rPr lang="de-DE" dirty="0"/>
              <a:t> nach oben stark </a:t>
            </a:r>
            <a:r>
              <a:rPr lang="de-DE" dirty="0" smtClean="0"/>
              <a:t>aufgerichtet</a:t>
            </a:r>
          </a:p>
          <a:p>
            <a:pPr marL="0" indent="0">
              <a:buNone/>
            </a:pPr>
            <a:endParaRPr lang="de-DE" dirty="0" smtClean="0"/>
          </a:p>
          <a:p>
            <a:pPr marL="0" indent="0">
              <a:buNone/>
            </a:pPr>
            <a:r>
              <a:rPr lang="de-DE" dirty="0" smtClean="0"/>
              <a:t>+ Bei </a:t>
            </a:r>
            <a:r>
              <a:rPr lang="de-DE" dirty="0"/>
              <a:t>Pferden, die sich trotz intensiver, abwechslungsreicher </a:t>
            </a:r>
            <a:r>
              <a:rPr lang="de-DE" dirty="0" smtClean="0"/>
              <a:t>Arbeit</a:t>
            </a:r>
            <a:br>
              <a:rPr lang="de-DE" dirty="0" smtClean="0"/>
            </a:br>
            <a:r>
              <a:rPr lang="de-DE" dirty="0" smtClean="0"/>
              <a:t>    auch </a:t>
            </a:r>
            <a:r>
              <a:rPr lang="de-DE" dirty="0"/>
              <a:t>auf kleineren Linien mit aktiver Hinterhand nicht </a:t>
            </a:r>
            <a:r>
              <a:rPr lang="de-DE" dirty="0" smtClean="0"/>
              <a:t>aufrichten</a:t>
            </a:r>
            <a:br>
              <a:rPr lang="de-DE" dirty="0" smtClean="0"/>
            </a:br>
            <a:r>
              <a:rPr lang="de-DE" dirty="0" smtClean="0"/>
              <a:t>    </a:t>
            </a:r>
            <a:r>
              <a:rPr lang="de-DE" dirty="0"/>
              <a:t>lassen und sich nicht selbst tragen, kann der Aufsatzzügel </a:t>
            </a:r>
            <a:r>
              <a:rPr lang="de-DE" dirty="0" smtClean="0"/>
              <a:t>die</a:t>
            </a:r>
            <a:br>
              <a:rPr lang="de-DE" dirty="0" smtClean="0"/>
            </a:br>
            <a:r>
              <a:rPr lang="de-DE" dirty="0" smtClean="0"/>
              <a:t>    Aufrichtung </a:t>
            </a:r>
            <a:r>
              <a:rPr lang="de-DE" dirty="0"/>
              <a:t>unterstützen</a:t>
            </a:r>
          </a:p>
          <a:p>
            <a:pPr marL="0" indent="0">
              <a:buNone/>
            </a:pPr>
            <a:r>
              <a:rPr lang="de-DE" dirty="0" smtClean="0"/>
              <a:t>- Ermüdete </a:t>
            </a:r>
            <a:r>
              <a:rPr lang="de-DE" dirty="0"/>
              <a:t>Pferde, die sich nicht mehr tragen können, werden </a:t>
            </a:r>
            <a:r>
              <a:rPr lang="de-DE" dirty="0" smtClean="0"/>
              <a:t>bei</a:t>
            </a:r>
            <a:br>
              <a:rPr lang="de-DE" dirty="0" smtClean="0"/>
            </a:br>
            <a:r>
              <a:rPr lang="de-DE" dirty="0" smtClean="0"/>
              <a:t>   </a:t>
            </a:r>
            <a:r>
              <a:rPr lang="de-DE" dirty="0"/>
              <a:t>nicht sachgemäßer Beobachtung unbeabsichtigt bestraft</a:t>
            </a:r>
          </a:p>
        </p:txBody>
      </p:sp>
    </p:spTree>
    <p:extLst>
      <p:ext uri="{BB962C8B-B14F-4D97-AF65-F5344CB8AC3E}">
        <p14:creationId xmlns:p14="http://schemas.microsoft.com/office/powerpoint/2010/main" val="360315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Longieren</a:t>
            </a:r>
            <a:endParaRPr lang="de-DE" dirty="0"/>
          </a:p>
        </p:txBody>
      </p:sp>
      <p:sp>
        <p:nvSpPr>
          <p:cNvPr id="3" name="Inhaltsplatzhalter 2"/>
          <p:cNvSpPr>
            <a:spLocks noGrp="1"/>
          </p:cNvSpPr>
          <p:nvPr>
            <p:ph idx="1"/>
          </p:nvPr>
        </p:nvSpPr>
        <p:spPr/>
        <p:txBody>
          <a:bodyPr/>
          <a:lstStyle/>
          <a:p>
            <a:pPr>
              <a:buNone/>
            </a:pPr>
            <a:endParaRPr lang="de-DE" sz="2800" dirty="0" smtClean="0"/>
          </a:p>
          <a:p>
            <a:pPr>
              <a:buNone/>
            </a:pPr>
            <a:endParaRPr lang="de-DE" dirty="0" smtClean="0"/>
          </a:p>
        </p:txBody>
      </p:sp>
      <p:pic>
        <p:nvPicPr>
          <p:cNvPr id="4" name="Bild 1" descr="http://1.1.1.5/bmi/www.fahrteam-burghardt.de/images/logo001.jpg"/>
          <p:cNvPicPr/>
          <p:nvPr/>
        </p:nvPicPr>
        <p:blipFill>
          <a:blip r:embed="rId2" cstate="print"/>
          <a:srcRect/>
          <a:stretch>
            <a:fillRect/>
          </a:stretch>
        </p:blipFill>
        <p:spPr bwMode="auto">
          <a:xfrm>
            <a:off x="3869268" y="864108"/>
            <a:ext cx="7643859" cy="5120640"/>
          </a:xfrm>
          <a:prstGeom prst="rect">
            <a:avLst/>
          </a:prstGeom>
          <a:noFill/>
          <a:ln w="9525">
            <a:noFill/>
            <a:miter lim="800000"/>
            <a:headEnd/>
            <a:tailEnd/>
          </a:ln>
        </p:spPr>
      </p:pic>
    </p:spTree>
    <p:extLst>
      <p:ext uri="{BB962C8B-B14F-4D97-AF65-F5344CB8AC3E}">
        <p14:creationId xmlns:p14="http://schemas.microsoft.com/office/powerpoint/2010/main" val="1750443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smtClean="0"/>
              <a:t>Lektionen:</a:t>
            </a:r>
            <a:r>
              <a:rPr lang="de-DE" dirty="0" smtClean="0"/>
              <a:t/>
            </a:r>
            <a:br>
              <a:rPr lang="de-DE" dirty="0" smtClean="0"/>
            </a:br>
            <a:r>
              <a:rPr lang="de-DE" dirty="0"/>
              <a:t/>
            </a:r>
            <a:br>
              <a:rPr lang="de-DE" dirty="0"/>
            </a:br>
            <a:r>
              <a:rPr lang="de-DE" dirty="0"/>
              <a:t>Zirkel verlagern</a:t>
            </a:r>
            <a:br>
              <a:rPr lang="de-DE" dirty="0"/>
            </a:br>
            <a:endParaRPr lang="de-DE" dirty="0"/>
          </a:p>
        </p:txBody>
      </p:sp>
      <p:sp>
        <p:nvSpPr>
          <p:cNvPr id="3" name="Inhaltsplatzhalter 2"/>
          <p:cNvSpPr>
            <a:spLocks noGrp="1"/>
          </p:cNvSpPr>
          <p:nvPr>
            <p:ph idx="1"/>
          </p:nvPr>
        </p:nvSpPr>
        <p:spPr>
          <a:xfrm>
            <a:off x="3817314" y="864108"/>
            <a:ext cx="7315200" cy="5120640"/>
          </a:xfrm>
        </p:spPr>
        <p:txBody>
          <a:bodyPr>
            <a:normAutofit fontScale="85000" lnSpcReduction="20000"/>
          </a:bodyPr>
          <a:lstStyle/>
          <a:p>
            <a:pPr marL="0" lvl="0" indent="0">
              <a:buNone/>
            </a:pPr>
            <a:r>
              <a:rPr lang="de-DE" b="1" dirty="0" smtClean="0"/>
              <a:t>Mitgehen </a:t>
            </a:r>
            <a:r>
              <a:rPr lang="de-DE" b="1" dirty="0"/>
              <a:t>auf einer geraden Linie parallel mit dem Pferd</a:t>
            </a:r>
          </a:p>
          <a:p>
            <a:r>
              <a:rPr lang="de-DE" dirty="0"/>
              <a:t>Steht das Pferd noch nicht so sicher an der Hand, läuft man etwas früher los (Kopfhöhe), damit das Pferd besser geradeaus geht; bei einer gefestigten Anlehnung kann man etwas später (Gurthöher oder sogar Hinterhand) mitgehen, damit man besser zum treiben kommt.</a:t>
            </a:r>
          </a:p>
          <a:p>
            <a:pPr marL="0" lvl="0" indent="0">
              <a:buNone/>
            </a:pPr>
            <a:r>
              <a:rPr lang="de-DE" b="1" dirty="0"/>
              <a:t>Achtung:</a:t>
            </a:r>
          </a:p>
          <a:p>
            <a:r>
              <a:rPr lang="de-DE" dirty="0"/>
              <a:t>Große, zügige Schritte gehen (nicht laufen - da sie meisten Pferde darauf mit Unruhe darauf reagieren und eilen!)</a:t>
            </a:r>
          </a:p>
          <a:p>
            <a:r>
              <a:rPr lang="de-DE" dirty="0"/>
              <a:t>Konsequent geradeaus laufen, damit das Pferd auch die Chance hat, geradeaus zu laufen (läuft man einen Bogen, wird aus das Pferd einen laufen; läuft man auf das Pferd zu, wirft man die Anlehnung weg!)</a:t>
            </a:r>
          </a:p>
          <a:p>
            <a:r>
              <a:rPr lang="de-DE" dirty="0"/>
              <a:t>Anfangs reichen wenige Schritte aus, die aber konsequent geradeaus sein sollen</a:t>
            </a:r>
          </a:p>
          <a:p>
            <a:r>
              <a:rPr lang="de-DE" dirty="0"/>
              <a:t>Nach dem Verlagern sollte die Wendung ausreichend früh eingeleitet werden, damit das Pferd nicht „in die anstehende Hand“ hineinläuft</a:t>
            </a:r>
          </a:p>
          <a:p>
            <a:r>
              <a:rPr lang="de-DE" dirty="0"/>
              <a:t>Gehen oder Stehen – nach dem Verlagern stehen bleiben ohne weiter zu „schleichen“</a:t>
            </a:r>
          </a:p>
          <a:p>
            <a:r>
              <a:rPr lang="de-DE" dirty="0"/>
              <a:t>Die geraden Linien eignen sich hervorragend zum Tritte und Sprünge verlängern oder zum Durchparieren</a:t>
            </a:r>
          </a:p>
        </p:txBody>
      </p:sp>
    </p:spTree>
    <p:extLst>
      <p:ext uri="{BB962C8B-B14F-4D97-AF65-F5344CB8AC3E}">
        <p14:creationId xmlns:p14="http://schemas.microsoft.com/office/powerpoint/2010/main" val="195978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smtClean="0"/>
              <a:t>Lektionen:</a:t>
            </a:r>
            <a:r>
              <a:rPr lang="de-DE" dirty="0" smtClean="0"/>
              <a:t/>
            </a:r>
            <a:br>
              <a:rPr lang="de-DE" dirty="0" smtClean="0"/>
            </a:br>
            <a:r>
              <a:rPr lang="de-DE" dirty="0"/>
              <a:t/>
            </a:r>
            <a:br>
              <a:rPr lang="de-DE" dirty="0"/>
            </a:br>
            <a:r>
              <a:rPr lang="de-DE" dirty="0"/>
              <a:t>Zirkel </a:t>
            </a:r>
            <a:r>
              <a:rPr lang="de-DE" dirty="0" smtClean="0"/>
              <a:t>verkleinern und</a:t>
            </a:r>
            <a:br>
              <a:rPr lang="de-DE" dirty="0" smtClean="0"/>
            </a:br>
            <a:r>
              <a:rPr lang="de-DE" dirty="0" smtClean="0"/>
              <a:t>vergrößern</a:t>
            </a:r>
            <a:endParaRPr lang="de-DE" dirty="0"/>
          </a:p>
        </p:txBody>
      </p:sp>
      <p:sp>
        <p:nvSpPr>
          <p:cNvPr id="3" name="Inhaltsplatzhalter 2"/>
          <p:cNvSpPr>
            <a:spLocks noGrp="1"/>
          </p:cNvSpPr>
          <p:nvPr>
            <p:ph idx="1"/>
          </p:nvPr>
        </p:nvSpPr>
        <p:spPr>
          <a:xfrm>
            <a:off x="3817314" y="864107"/>
            <a:ext cx="7315200" cy="5619819"/>
          </a:xfrm>
        </p:spPr>
        <p:txBody>
          <a:bodyPr>
            <a:normAutofit fontScale="92500" lnSpcReduction="20000"/>
          </a:bodyPr>
          <a:lstStyle/>
          <a:p>
            <a:pPr lvl="0"/>
            <a:r>
              <a:rPr lang="de-DE" dirty="0"/>
              <a:t>Zum verkleinern geht man auf das Pferd in Richtung Hinterhand zu und nimmt dabei die Longe korrekt auf </a:t>
            </a:r>
          </a:p>
          <a:p>
            <a:pPr lvl="0"/>
            <a:r>
              <a:rPr lang="de-DE" dirty="0"/>
              <a:t>Es bleibt eine ständige Verbindung zum Pferdemaul</a:t>
            </a:r>
          </a:p>
          <a:p>
            <a:pPr lvl="0"/>
            <a:r>
              <a:rPr lang="de-DE" dirty="0"/>
              <a:t>Nach ausreichender Verkleinerung bleibt man stehen und longiert das Pferd auf dem kleinen Bogen um sich herum</a:t>
            </a:r>
          </a:p>
          <a:p>
            <a:pPr lvl="1"/>
            <a:r>
              <a:rPr lang="de-DE" b="1" dirty="0"/>
              <a:t>Verbesserung der Längsbiegung</a:t>
            </a:r>
          </a:p>
          <a:p>
            <a:pPr lvl="0"/>
            <a:r>
              <a:rPr lang="de-DE" dirty="0"/>
              <a:t>Zum Vergrößern geht man erst ein paar Schritte geradeaus mit dem Pferd mit (siehe Verlagern), bleibt dann </a:t>
            </a:r>
            <a:r>
              <a:rPr lang="de-DE" dirty="0" err="1"/>
              <a:t>stehen,lässt</a:t>
            </a:r>
            <a:r>
              <a:rPr lang="de-DE" dirty="0"/>
              <a:t> die Longe langsam aus der Hand gleiten und treibt sein Pferd vorwärts-seitwärts</a:t>
            </a:r>
          </a:p>
          <a:p>
            <a:pPr lvl="0"/>
            <a:r>
              <a:rPr lang="de-DE" dirty="0"/>
              <a:t>Sobald die </a:t>
            </a:r>
            <a:r>
              <a:rPr lang="de-DE" dirty="0" err="1"/>
              <a:t>Longenlänge</a:t>
            </a:r>
            <a:r>
              <a:rPr lang="de-DE" dirty="0"/>
              <a:t> wieder für den großen Zirkel ausreicht, wendet man das Pferd auf den Zirkel ab</a:t>
            </a:r>
          </a:p>
          <a:p>
            <a:pPr lvl="1"/>
            <a:r>
              <a:rPr lang="de-DE" b="1" dirty="0"/>
              <a:t>Durch den dauernden Wechsel von kleinen und großen Linien werden Schub- und Tragkraft verbessert</a:t>
            </a:r>
          </a:p>
          <a:p>
            <a:pPr lvl="0"/>
            <a:r>
              <a:rPr lang="de-DE" b="1" dirty="0"/>
              <a:t>Achtung:</a:t>
            </a:r>
          </a:p>
          <a:p>
            <a:pPr lvl="1"/>
            <a:r>
              <a:rPr lang="de-DE" dirty="0"/>
              <a:t>Möglichst wenige Runden auf dem kleinen Zirkel longieren, da der Drehmoment auf dem aufsetzenden Bein besonders schädlich für die Gelenke ist</a:t>
            </a:r>
          </a:p>
          <a:p>
            <a:pPr lvl="1"/>
            <a:r>
              <a:rPr lang="de-DE" dirty="0"/>
              <a:t>Zirkel nur so weit verkleinern, wie das Pferd den Takt halten kann</a:t>
            </a:r>
          </a:p>
          <a:p>
            <a:pPr lvl="1"/>
            <a:r>
              <a:rPr lang="de-DE" dirty="0"/>
              <a:t>Bei Pferden, die zu einem Ausweichen der Hinterhand neigen, den Zirkel möglichst in die Ecke verlagern</a:t>
            </a:r>
          </a:p>
          <a:p>
            <a:pPr marL="0" lvl="0" indent="0">
              <a:buNone/>
            </a:pPr>
            <a:endParaRPr lang="de-DE" dirty="0"/>
          </a:p>
        </p:txBody>
      </p:sp>
    </p:spTree>
    <p:extLst>
      <p:ext uri="{BB962C8B-B14F-4D97-AF65-F5344CB8AC3E}">
        <p14:creationId xmlns:p14="http://schemas.microsoft.com/office/powerpoint/2010/main" val="206490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smtClean="0"/>
              <a:t>Lektionen:</a:t>
            </a:r>
            <a:r>
              <a:rPr lang="de-DE" dirty="0" smtClean="0"/>
              <a:t/>
            </a:r>
            <a:br>
              <a:rPr lang="de-DE" dirty="0" smtClean="0"/>
            </a:br>
            <a:r>
              <a:rPr lang="de-DE" dirty="0"/>
              <a:t/>
            </a:r>
            <a:br>
              <a:rPr lang="de-DE" dirty="0"/>
            </a:br>
            <a:r>
              <a:rPr lang="de-DE" dirty="0"/>
              <a:t>Zirkel </a:t>
            </a:r>
            <a:r>
              <a:rPr lang="de-DE" dirty="0" smtClean="0"/>
              <a:t>verkleinern und</a:t>
            </a:r>
            <a:br>
              <a:rPr lang="de-DE" dirty="0" smtClean="0"/>
            </a:br>
            <a:r>
              <a:rPr lang="de-DE" dirty="0" smtClean="0"/>
              <a:t>vergrößern</a:t>
            </a:r>
            <a:endParaRPr lang="de-DE" dirty="0"/>
          </a:p>
        </p:txBody>
      </p:sp>
      <p:pic>
        <p:nvPicPr>
          <p:cNvPr id="5" name="Bild 1" descr="E:\FFOutput\Dateien Kinder\Dateien - Kristina\Tina\Volti\Trainer C Dillenburg 2012-13\CCI26022013_00017.bmp"/>
          <p:cNvPicPr/>
          <p:nvPr/>
        </p:nvPicPr>
        <p:blipFill>
          <a:blip r:embed="rId2" cstate="print"/>
          <a:srcRect/>
          <a:stretch>
            <a:fillRect/>
          </a:stretch>
        </p:blipFill>
        <p:spPr bwMode="auto">
          <a:xfrm>
            <a:off x="4419601" y="422355"/>
            <a:ext cx="3581400" cy="6123305"/>
          </a:xfrm>
          <a:prstGeom prst="rect">
            <a:avLst/>
          </a:prstGeom>
          <a:noFill/>
          <a:ln w="9525">
            <a:noFill/>
            <a:miter lim="800000"/>
            <a:headEnd/>
            <a:tailEnd/>
          </a:ln>
        </p:spPr>
      </p:pic>
      <p:sp>
        <p:nvSpPr>
          <p:cNvPr id="6" name="Rechteck 5"/>
          <p:cNvSpPr/>
          <p:nvPr/>
        </p:nvSpPr>
        <p:spPr>
          <a:xfrm>
            <a:off x="8985059" y="5192182"/>
            <a:ext cx="3096876" cy="1065676"/>
          </a:xfrm>
          <a:prstGeom prst="rect">
            <a:avLst/>
          </a:prstGeom>
        </p:spPr>
        <p:txBody>
          <a:bodyPr wrap="square">
            <a:spAutoFit/>
          </a:bodyPr>
          <a:lstStyle/>
          <a:p>
            <a:pPr>
              <a:lnSpc>
                <a:spcPct val="115000"/>
              </a:lnSpc>
              <a:spcAft>
                <a:spcPts val="0"/>
              </a:spcAft>
            </a:pPr>
            <a:r>
              <a:rPr lang="de-DE" sz="1100" b="1" dirty="0" smtClean="0">
                <a:latin typeface="Calibri" panose="020F0502020204030204" pitchFamily="34" charset="0"/>
                <a:ea typeface="Calibri" panose="020F0502020204030204" pitchFamily="34" charset="0"/>
                <a:cs typeface="Times New Roman" panose="02020603050405020304" pitchFamily="18" charset="0"/>
              </a:rPr>
              <a:t>Quellen:</a:t>
            </a:r>
            <a:r>
              <a:rPr lang="de-DE" sz="1100" dirty="0" smtClean="0">
                <a:latin typeface="Calibri" panose="020F0502020204030204" pitchFamily="34" charset="0"/>
                <a:ea typeface="Calibri" panose="020F0502020204030204" pitchFamily="34" charset="0"/>
                <a:cs typeface="Times New Roman" panose="02020603050405020304" pitchFamily="18" charset="0"/>
              </a:rPr>
              <a:t/>
            </a:r>
            <a:br>
              <a:rPr lang="de-DE" sz="1100" dirty="0" smtClean="0">
                <a:latin typeface="Calibri" panose="020F0502020204030204" pitchFamily="34" charset="0"/>
                <a:ea typeface="Calibri" panose="020F0502020204030204" pitchFamily="34" charset="0"/>
                <a:cs typeface="Times New Roman" panose="02020603050405020304" pitchFamily="18" charset="0"/>
              </a:rPr>
            </a:br>
            <a:r>
              <a:rPr lang="de-DE" sz="1100" dirty="0" smtClean="0">
                <a:latin typeface="Calibri" panose="020F0502020204030204" pitchFamily="34" charset="0"/>
                <a:ea typeface="Calibri" panose="020F0502020204030204" pitchFamily="34" charset="0"/>
                <a:cs typeface="Times New Roman" panose="02020603050405020304" pitchFamily="18" charset="0"/>
              </a:rPr>
              <a:t>Longieren </a:t>
            </a:r>
            <a:r>
              <a:rPr lang="de-DE" sz="1100" dirty="0">
                <a:latin typeface="Calibri" panose="020F0502020204030204" pitchFamily="34" charset="0"/>
                <a:ea typeface="Calibri" panose="020F0502020204030204" pitchFamily="34" charset="0"/>
                <a:cs typeface="Times New Roman" panose="02020603050405020304" pitchFamily="18" charset="0"/>
              </a:rPr>
              <a:t>– </a:t>
            </a:r>
            <a:r>
              <a:rPr lang="de-DE" sz="1100" dirty="0" smtClean="0">
                <a:latin typeface="Calibri" panose="020F0502020204030204" pitchFamily="34" charset="0"/>
                <a:ea typeface="Calibri" panose="020F0502020204030204" pitchFamily="34" charset="0"/>
                <a:cs typeface="Times New Roman" panose="02020603050405020304" pitchFamily="18" charset="0"/>
              </a:rPr>
              <a:t>Grundlagen</a:t>
            </a:r>
            <a:r>
              <a:rPr lang="de-DE" sz="1100" dirty="0">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latin typeface="Calibri" panose="020F0502020204030204" pitchFamily="34" charset="0"/>
                <a:ea typeface="Calibri" panose="020F0502020204030204" pitchFamily="34" charset="0"/>
                <a:cs typeface="Times New Roman" panose="02020603050405020304" pitchFamily="18" charset="0"/>
              </a:rPr>
              <a:t>Hilfengebung</a:t>
            </a:r>
            <a:r>
              <a:rPr lang="de-DE" sz="1100" dirty="0">
                <a:latin typeface="Calibri" panose="020F0502020204030204" pitchFamily="34" charset="0"/>
                <a:ea typeface="Calibri" panose="020F0502020204030204" pitchFamily="34" charset="0"/>
                <a:cs typeface="Times New Roman" panose="02020603050405020304" pitchFamily="18" charset="0"/>
              </a:rPr>
              <a:t>, Problemlösungen (Rainer </a:t>
            </a:r>
            <a:r>
              <a:rPr lang="de-DE" sz="1100" dirty="0" err="1">
                <a:latin typeface="Calibri" panose="020F0502020204030204" pitchFamily="34" charset="0"/>
                <a:ea typeface="Calibri" panose="020F0502020204030204" pitchFamily="34" charset="0"/>
                <a:cs typeface="Times New Roman" panose="02020603050405020304" pitchFamily="18" charset="0"/>
              </a:rPr>
              <a:t>Hilbt</a:t>
            </a:r>
            <a:r>
              <a:rPr lang="de-DE" sz="1100" dirty="0">
                <a:latin typeface="Calibri" panose="020F0502020204030204" pitchFamily="34" charset="0"/>
                <a:ea typeface="Calibri" panose="020F0502020204030204" pitchFamily="34" charset="0"/>
                <a:cs typeface="Times New Roman" panose="02020603050405020304" pitchFamily="18" charset="0"/>
              </a:rPr>
              <a:t>, </a:t>
            </a:r>
            <a:r>
              <a:rPr lang="de-DE" sz="1100" dirty="0" err="1">
                <a:latin typeface="Calibri" panose="020F0502020204030204" pitchFamily="34" charset="0"/>
                <a:ea typeface="Calibri" panose="020F0502020204030204" pitchFamily="34" charset="0"/>
                <a:cs typeface="Times New Roman" panose="02020603050405020304" pitchFamily="18" charset="0"/>
              </a:rPr>
              <a:t>blv</a:t>
            </a:r>
            <a:r>
              <a:rPr lang="de-DE" sz="1100" dirty="0">
                <a:latin typeface="Calibri" panose="020F0502020204030204" pitchFamily="34" charset="0"/>
                <a:ea typeface="Calibri" panose="020F0502020204030204" pitchFamily="34" charset="0"/>
                <a:cs typeface="Times New Roman" panose="02020603050405020304" pitchFamily="18" charset="0"/>
              </a:rPr>
              <a:t>-Verlag</a:t>
            </a:r>
            <a:r>
              <a:rPr lang="de-DE" sz="11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Richtlinien für Reiten und Fahren – Band 6 - Longieren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822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Skala</a:t>
            </a:r>
            <a:br>
              <a:rPr lang="de-DE" dirty="0" smtClean="0"/>
            </a:br>
            <a:r>
              <a:rPr lang="de-DE" dirty="0" smtClean="0"/>
              <a:t>der</a:t>
            </a:r>
            <a:br>
              <a:rPr lang="de-DE" dirty="0" smtClean="0"/>
            </a:br>
            <a:r>
              <a:rPr lang="de-DE" dirty="0" smtClean="0"/>
              <a:t>Ausbildung</a:t>
            </a:r>
            <a:endParaRPr lang="de-DE" dirty="0"/>
          </a:p>
        </p:txBody>
      </p:sp>
      <p:sp>
        <p:nvSpPr>
          <p:cNvPr id="3" name="Inhaltsplatzhalter 2"/>
          <p:cNvSpPr>
            <a:spLocks noGrp="1"/>
          </p:cNvSpPr>
          <p:nvPr>
            <p:ph idx="1"/>
          </p:nvPr>
        </p:nvSpPr>
        <p:spPr/>
        <p:txBody>
          <a:bodyPr>
            <a:normAutofit/>
          </a:bodyPr>
          <a:lstStyle/>
          <a:p>
            <a:pPr>
              <a:buNone/>
            </a:pPr>
            <a:r>
              <a:rPr lang="de-DE" dirty="0" smtClean="0"/>
              <a:t/>
            </a:r>
            <a:br>
              <a:rPr lang="de-DE" dirty="0" smtClean="0"/>
            </a:br>
            <a:endParaRPr lang="de-DE" dirty="0" smtClean="0"/>
          </a:p>
        </p:txBody>
      </p:sp>
      <p:pic>
        <p:nvPicPr>
          <p:cNvPr id="4" name="Bild 4" descr="http://1.1.1.5/bmi/www.der-reitlehrer-wb.de/pic_cont/skala.gif"/>
          <p:cNvPicPr/>
          <p:nvPr/>
        </p:nvPicPr>
        <p:blipFill>
          <a:blip r:embed="rId2" cstate="print"/>
          <a:srcRect/>
          <a:stretch>
            <a:fillRect/>
          </a:stretch>
        </p:blipFill>
        <p:spPr bwMode="auto">
          <a:xfrm>
            <a:off x="3869267" y="864108"/>
            <a:ext cx="7207441" cy="4934019"/>
          </a:xfrm>
          <a:prstGeom prst="rect">
            <a:avLst/>
          </a:prstGeom>
          <a:noFill/>
          <a:ln w="9525">
            <a:noFill/>
            <a:miter lim="800000"/>
            <a:headEnd/>
            <a:tailEnd/>
          </a:ln>
        </p:spPr>
      </p:pic>
    </p:spTree>
    <p:extLst>
      <p:ext uri="{BB962C8B-B14F-4D97-AF65-F5344CB8AC3E}">
        <p14:creationId xmlns:p14="http://schemas.microsoft.com/office/powerpoint/2010/main" val="1750443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Skala</a:t>
            </a:r>
            <a:br>
              <a:rPr lang="de-DE" dirty="0"/>
            </a:br>
            <a:r>
              <a:rPr lang="de-DE" dirty="0"/>
              <a:t>der</a:t>
            </a:r>
            <a:br>
              <a:rPr lang="de-DE" dirty="0"/>
            </a:br>
            <a:r>
              <a:rPr lang="de-DE" dirty="0"/>
              <a:t>Ausbildung</a:t>
            </a:r>
            <a:endParaRPr lang="de-DE" dirty="0"/>
          </a:p>
        </p:txBody>
      </p:sp>
      <p:sp>
        <p:nvSpPr>
          <p:cNvPr id="3" name="Inhaltsplatzhalter 2"/>
          <p:cNvSpPr>
            <a:spLocks noGrp="1"/>
          </p:cNvSpPr>
          <p:nvPr>
            <p:ph idx="1"/>
          </p:nvPr>
        </p:nvSpPr>
        <p:spPr/>
        <p:txBody>
          <a:bodyPr>
            <a:normAutofit/>
          </a:bodyPr>
          <a:lstStyle/>
          <a:p>
            <a:pPr>
              <a:buNone/>
            </a:pPr>
            <a:r>
              <a:rPr lang="de-DE" dirty="0" smtClean="0"/>
              <a:t/>
            </a:r>
            <a:br>
              <a:rPr lang="de-DE" dirty="0" smtClean="0"/>
            </a:br>
            <a:endParaRPr lang="de-DE" dirty="0" smtClean="0"/>
          </a:p>
        </p:txBody>
      </p:sp>
      <p:sp>
        <p:nvSpPr>
          <p:cNvPr id="4" name="Rechteck 3"/>
          <p:cNvSpPr/>
          <p:nvPr/>
        </p:nvSpPr>
        <p:spPr>
          <a:xfrm>
            <a:off x="3952009" y="1370746"/>
            <a:ext cx="7467600" cy="2260106"/>
          </a:xfrm>
          <a:prstGeom prst="rect">
            <a:avLst/>
          </a:prstGeom>
        </p:spPr>
        <p:txBody>
          <a:bodyPr wrap="square">
            <a:spAutoFit/>
          </a:bodyPr>
          <a:lstStyle/>
          <a:p>
            <a:pPr>
              <a:lnSpc>
                <a:spcPct val="115000"/>
              </a:lnSpc>
              <a:spcAft>
                <a:spcPts val="1000"/>
              </a:spcAft>
            </a:pPr>
            <a:r>
              <a:rPr lang="de-DE" dirty="0">
                <a:latin typeface="Calibri" panose="020F0502020204030204" pitchFamily="34" charset="0"/>
                <a:ea typeface="Calibri" panose="020F0502020204030204" pitchFamily="34" charset="0"/>
                <a:cs typeface="Times New Roman" panose="02020603050405020304" pitchFamily="18" charset="0"/>
              </a:rPr>
              <a:t>Die einzelnen Punkte und Phasen greifen ineinander, sie bauen aufeinander auf, wie das Fundament eines Hauses. Keiner der vorangegangenen Kriterien darf verloren gehen!</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dirty="0">
                <a:latin typeface="Calibri" panose="020F0502020204030204" pitchFamily="34" charset="0"/>
                <a:ea typeface="Calibri" panose="020F0502020204030204" pitchFamily="34" charset="0"/>
                <a:cs typeface="Times New Roman" panose="02020603050405020304" pitchFamily="18" charset="0"/>
              </a:rPr>
              <a:t>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dirty="0">
                <a:latin typeface="Calibri" panose="020F0502020204030204" pitchFamily="34" charset="0"/>
                <a:ea typeface="Calibri" panose="020F0502020204030204" pitchFamily="34" charset="0"/>
                <a:cs typeface="Times New Roman" panose="02020603050405020304" pitchFamily="18" charset="0"/>
              </a:rPr>
              <a:t>Die Skala der Ausbildung gilt sowohl für die gesamte Ausbildung des Pferdes, als auch für jede einzelne Arbeitseinheit mit dem Pferd!</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1339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Takt</a:t>
            </a:r>
            <a:endParaRPr lang="de-DE" dirty="0"/>
          </a:p>
        </p:txBody>
      </p:sp>
      <p:sp>
        <p:nvSpPr>
          <p:cNvPr id="3" name="Inhaltsplatzhalter 2"/>
          <p:cNvSpPr>
            <a:spLocks noGrp="1"/>
          </p:cNvSpPr>
          <p:nvPr>
            <p:ph idx="1"/>
          </p:nvPr>
        </p:nvSpPr>
        <p:spPr/>
        <p:txBody>
          <a:bodyPr>
            <a:normAutofit/>
          </a:bodyPr>
          <a:lstStyle/>
          <a:p>
            <a:pPr>
              <a:buNone/>
            </a:pPr>
            <a:r>
              <a:rPr lang="de-DE" dirty="0" smtClean="0"/>
              <a:t/>
            </a:r>
            <a:br>
              <a:rPr lang="de-DE" dirty="0" smtClean="0"/>
            </a:br>
            <a:endParaRPr lang="de-DE" dirty="0" smtClean="0"/>
          </a:p>
        </p:txBody>
      </p:sp>
      <p:sp>
        <p:nvSpPr>
          <p:cNvPr id="4" name="Textfeld 3"/>
          <p:cNvSpPr txBox="1"/>
          <p:nvPr/>
        </p:nvSpPr>
        <p:spPr>
          <a:xfrm>
            <a:off x="4322618" y="1028700"/>
            <a:ext cx="6861850" cy="4616648"/>
          </a:xfrm>
          <a:prstGeom prst="rect">
            <a:avLst/>
          </a:prstGeom>
          <a:noFill/>
        </p:spPr>
        <p:txBody>
          <a:bodyPr wrap="square" rtlCol="0">
            <a:spAutoFit/>
          </a:bodyPr>
          <a:lstStyle/>
          <a:p>
            <a:r>
              <a:rPr lang="de-DE" b="1" dirty="0" smtClean="0"/>
              <a:t>räumliches </a:t>
            </a:r>
            <a:r>
              <a:rPr lang="de-DE" b="1" dirty="0"/>
              <a:t>und zeitliches Gleichmaß aller Schritte, Tritte und Sprünge</a:t>
            </a:r>
            <a:endParaRPr lang="de-DE" dirty="0"/>
          </a:p>
          <a:p>
            <a:endParaRPr lang="de-DE" u="sng" dirty="0" smtClean="0"/>
          </a:p>
          <a:p>
            <a:r>
              <a:rPr lang="de-DE" b="1" u="sng" dirty="0" smtClean="0"/>
              <a:t>Merke</a:t>
            </a:r>
            <a:r>
              <a:rPr lang="de-DE" b="1" u="sng" dirty="0"/>
              <a:t>:</a:t>
            </a:r>
            <a:r>
              <a:rPr lang="de-DE" b="1" dirty="0"/>
              <a:t> </a:t>
            </a:r>
            <a:endParaRPr lang="de-DE" b="1" dirty="0" smtClean="0"/>
          </a:p>
          <a:p>
            <a:r>
              <a:rPr lang="de-DE" dirty="0" smtClean="0"/>
              <a:t>Der </a:t>
            </a:r>
            <a:r>
              <a:rPr lang="de-DE" dirty="0"/>
              <a:t>Takt muss nicht nur auf geraden Linien, sondern auch in allen Übergängen und Wendungen erhalten bleiben. Keine Übung oder Lektion kann gut sein, wenn sie mit Taktfehlern verbunden ist und kein Ausbildungsschritt kann richtig sein, wenn er zu Taktfehlern führt. (Zitat: Richtlinien für Reiten und Fahren, Bd. 1)</a:t>
            </a:r>
          </a:p>
          <a:p>
            <a:endParaRPr lang="de-DE" b="1" u="sng" dirty="0" smtClean="0"/>
          </a:p>
          <a:p>
            <a:r>
              <a:rPr lang="de-DE" b="1" u="sng" dirty="0" smtClean="0"/>
              <a:t>Übungen</a:t>
            </a:r>
            <a:r>
              <a:rPr lang="de-DE" b="1" u="sng" dirty="0"/>
              <a:t>:</a:t>
            </a:r>
            <a:endParaRPr lang="de-DE" dirty="0"/>
          </a:p>
          <a:p>
            <a:pPr marL="285750" lvl="0" indent="-285750">
              <a:buFont typeface="Arial" panose="020B0604020202020204" pitchFamily="34" charset="0"/>
              <a:buChar char="•"/>
            </a:pPr>
            <a:r>
              <a:rPr lang="de-DE" sz="1600" dirty="0"/>
              <a:t>Mindestens 10min Schrittarbeit, ruhigen aber fleißigen Schritt herausarbeiten</a:t>
            </a:r>
          </a:p>
          <a:p>
            <a:pPr marL="285750" lvl="0" indent="-285750">
              <a:buFont typeface="Arial" panose="020B0604020202020204" pitchFamily="34" charset="0"/>
              <a:buChar char="•"/>
            </a:pPr>
            <a:r>
              <a:rPr lang="de-DE" sz="1600" dirty="0"/>
              <a:t>Hilfszügel lang und gleichlang anlegen</a:t>
            </a:r>
          </a:p>
          <a:p>
            <a:pPr marL="285750" lvl="0" indent="-285750">
              <a:buFont typeface="Arial" panose="020B0604020202020204" pitchFamily="34" charset="0"/>
              <a:buChar char="•"/>
            </a:pPr>
            <a:r>
              <a:rPr lang="de-DE" sz="1600" dirty="0"/>
              <a:t>Längere Trabphasen</a:t>
            </a:r>
          </a:p>
          <a:p>
            <a:pPr marL="285750" lvl="0" indent="-285750">
              <a:buFont typeface="Arial" panose="020B0604020202020204" pitchFamily="34" charset="0"/>
              <a:buChar char="•"/>
            </a:pPr>
            <a:r>
              <a:rPr lang="de-DE" sz="1600" dirty="0" err="1"/>
              <a:t>Cavalettietreten</a:t>
            </a:r>
            <a:r>
              <a:rPr lang="de-DE" sz="1600" dirty="0"/>
              <a:t> (nach ausreichendem Erwärmen)</a:t>
            </a:r>
          </a:p>
          <a:p>
            <a:pPr marL="285750" indent="-285750">
              <a:buFont typeface="Arial" panose="020B0604020202020204" pitchFamily="34" charset="0"/>
              <a:buChar char="•"/>
            </a:pPr>
            <a:r>
              <a:rPr lang="de-DE" sz="1600" dirty="0"/>
              <a:t>Ein dem Pferd angepasstes fleißiges Grundtempo auf großen Linien</a:t>
            </a:r>
            <a:endParaRPr lang="de-DE" sz="1400" dirty="0"/>
          </a:p>
        </p:txBody>
      </p:sp>
    </p:spTree>
    <p:extLst>
      <p:ext uri="{BB962C8B-B14F-4D97-AF65-F5344CB8AC3E}">
        <p14:creationId xmlns:p14="http://schemas.microsoft.com/office/powerpoint/2010/main" val="1544555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Los</a:t>
            </a:r>
            <a:br>
              <a:rPr lang="de-DE" dirty="0" smtClean="0"/>
            </a:br>
            <a:r>
              <a:rPr lang="de-DE" dirty="0" err="1" smtClean="0"/>
              <a:t>ge</a:t>
            </a:r>
            <a:r>
              <a:rPr lang="de-DE" dirty="0" smtClean="0"/>
              <a:t/>
            </a:r>
            <a:br>
              <a:rPr lang="de-DE" dirty="0" smtClean="0"/>
            </a:br>
            <a:r>
              <a:rPr lang="de-DE" dirty="0" smtClean="0"/>
              <a:t>las</a:t>
            </a:r>
            <a:br>
              <a:rPr lang="de-DE" dirty="0" smtClean="0"/>
            </a:br>
            <a:r>
              <a:rPr lang="de-DE" dirty="0" err="1" smtClean="0"/>
              <a:t>sen</a:t>
            </a:r>
            <a:r>
              <a:rPr lang="de-DE" dirty="0" smtClean="0"/>
              <a:t/>
            </a:r>
            <a:br>
              <a:rPr lang="de-DE" dirty="0" smtClean="0"/>
            </a:br>
            <a:r>
              <a:rPr lang="de-DE" dirty="0" err="1" smtClean="0"/>
              <a:t>heit</a:t>
            </a:r>
            <a:endParaRPr lang="de-DE" dirty="0"/>
          </a:p>
        </p:txBody>
      </p:sp>
      <p:sp>
        <p:nvSpPr>
          <p:cNvPr id="3" name="Inhaltsplatzhalter 2"/>
          <p:cNvSpPr>
            <a:spLocks noGrp="1"/>
          </p:cNvSpPr>
          <p:nvPr>
            <p:ph idx="1"/>
          </p:nvPr>
        </p:nvSpPr>
        <p:spPr/>
        <p:txBody>
          <a:bodyPr>
            <a:normAutofit/>
          </a:bodyPr>
          <a:lstStyle/>
          <a:p>
            <a:pPr marL="0" indent="0" eaLnBrk="0" fontAlgn="base" hangingPunct="0">
              <a:lnSpc>
                <a:spcPct val="100000"/>
              </a:lnSpc>
              <a:spcBef>
                <a:spcPct val="0"/>
              </a:spcBef>
              <a:spcAft>
                <a:spcPct val="0"/>
              </a:spcAft>
              <a:buClrTx/>
              <a:buNone/>
            </a:pPr>
            <a:r>
              <a:rPr lang="de-DE" sz="1800" b="1" dirty="0" smtClean="0"/>
              <a:t>innere </a:t>
            </a:r>
            <a:r>
              <a:rPr lang="de-DE" sz="1800" b="1" dirty="0"/>
              <a:t>und äußere Arbeitsbereitschaft des Pferdes</a:t>
            </a:r>
            <a:endParaRPr lang="de-DE" sz="1800" dirty="0"/>
          </a:p>
          <a:p>
            <a:pPr marL="0" lvl="0" indent="0" eaLnBrk="0" fontAlgn="base" hangingPunct="0">
              <a:lnSpc>
                <a:spcPct val="100000"/>
              </a:lnSpc>
              <a:spcBef>
                <a:spcPct val="0"/>
              </a:spcBef>
              <a:spcAft>
                <a:spcPct val="0"/>
              </a:spcAft>
              <a:buClrTx/>
              <a:buNone/>
            </a:pPr>
            <a:endParaRPr lang="de-DE" altLang="de-DE" sz="18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None/>
            </a:pPr>
            <a:endParaRPr lang="de-DE" altLang="de-DE" sz="3200" dirty="0" smtClean="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None/>
            </a:pPr>
            <a:endParaRPr lang="de-DE" altLang="de-DE" sz="32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None/>
            </a:pPr>
            <a:endParaRPr lang="de-DE" altLang="de-DE" sz="3200" dirty="0" smtClean="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None/>
            </a:pPr>
            <a:r>
              <a:rPr lang="de-DE" altLang="de-DE" sz="3200" dirty="0">
                <a:solidFill>
                  <a:schemeClr val="tx1"/>
                </a:solidFill>
                <a:latin typeface="Arial" panose="020B0604020202020204" pitchFamily="34" charset="0"/>
              </a:rPr>
              <a:t/>
            </a:r>
            <a:br>
              <a:rPr lang="de-DE" altLang="de-DE" sz="3200" dirty="0">
                <a:solidFill>
                  <a:schemeClr val="tx1"/>
                </a:solidFill>
                <a:latin typeface="Arial" panose="020B0604020202020204" pitchFamily="34" charset="0"/>
              </a:rPr>
            </a:br>
            <a:endParaRPr lang="de-DE" altLang="de-DE" sz="3200" dirty="0" smtClean="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None/>
            </a:pPr>
            <a:endParaRPr lang="de-DE" altLang="de-DE" sz="32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None/>
            </a:pPr>
            <a:r>
              <a:rPr lang="de-DE" altLang="de-DE" dirty="0">
                <a:solidFill>
                  <a:schemeClr val="tx1"/>
                </a:solidFill>
                <a:latin typeface="Calibri" panose="020F0502020204030204" pitchFamily="34" charset="0"/>
                <a:ea typeface="Calibri" panose="020F0502020204030204" pitchFamily="34" charset="0"/>
                <a:cs typeface="Times New Roman" panose="02020603050405020304" pitchFamily="18" charset="0"/>
              </a:rPr>
              <a:t>Faule Pferde werden fleißig, nervöse Pferde werden ruhiger!</a:t>
            </a:r>
            <a:endParaRPr lang="de-DE" altLang="de-DE" sz="1200" dirty="0">
              <a:solidFill>
                <a:schemeClr val="tx1"/>
              </a:solidFill>
            </a:endParaRPr>
          </a:p>
          <a:p>
            <a:pPr marL="0" lvl="0" indent="0" eaLnBrk="0" fontAlgn="base" hangingPunct="0">
              <a:lnSpc>
                <a:spcPct val="100000"/>
              </a:lnSpc>
              <a:spcBef>
                <a:spcPct val="0"/>
              </a:spcBef>
              <a:spcAft>
                <a:spcPct val="0"/>
              </a:spcAft>
              <a:buClrTx/>
              <a:buNone/>
            </a:pPr>
            <a:endParaRPr lang="de-DE" altLang="de-DE" sz="3200" dirty="0">
              <a:solidFill>
                <a:schemeClr val="tx1"/>
              </a:solidFill>
              <a:latin typeface="Arial" panose="020B0604020202020204" pitchFamily="34" charset="0"/>
            </a:endParaRPr>
          </a:p>
          <a:p>
            <a:pPr>
              <a:buNone/>
            </a:pPr>
            <a:r>
              <a:rPr lang="de-DE" dirty="0" smtClean="0"/>
              <a:t/>
            </a:r>
            <a:br>
              <a:rPr lang="de-DE" dirty="0" smtClean="0"/>
            </a:br>
            <a:endParaRPr lang="de-DE" dirty="0" smtClean="0"/>
          </a:p>
        </p:txBody>
      </p:sp>
      <p:sp>
        <p:nvSpPr>
          <p:cNvPr id="5" name="Text Box 2"/>
          <p:cNvSpPr txBox="1">
            <a:spLocks noChangeArrowheads="1"/>
          </p:cNvSpPr>
          <p:nvPr/>
        </p:nvSpPr>
        <p:spPr bwMode="auto">
          <a:xfrm>
            <a:off x="3869268" y="2307455"/>
            <a:ext cx="3310850" cy="156835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6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Äußere Losgelassenheit:</a:t>
            </a:r>
            <a:endParaRPr kumimoji="0" lang="de-DE" altLang="de-DE" sz="105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Erwärmung und Lockerung der Muskulatur</a:t>
            </a:r>
            <a:endParaRPr kumimoji="0" lang="de-DE" altLang="de-DE" sz="105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(erkennbar an der Dehnungshaltung)</a:t>
            </a:r>
            <a:endParaRPr kumimoji="0" lang="de-DE" altLang="de-DE" sz="105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→schwingender Rücken, frei pendelnder Schweif</a:t>
            </a:r>
            <a:endParaRPr kumimoji="0" lang="de-DE" altLang="de-DE"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
        <p:nvSpPr>
          <p:cNvPr id="6" name="Text Box 1"/>
          <p:cNvSpPr txBox="1">
            <a:spLocks noChangeArrowheads="1"/>
          </p:cNvSpPr>
          <p:nvPr/>
        </p:nvSpPr>
        <p:spPr bwMode="auto">
          <a:xfrm>
            <a:off x="8033156" y="2271903"/>
            <a:ext cx="3407235" cy="160390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6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Innere Losgelassenheit:</a:t>
            </a:r>
            <a:endParaRPr kumimoji="0" lang="de-DE" altLang="de-DE" sz="105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Pferd entspannt sich und wird leistungsbereit</a:t>
            </a:r>
            <a:endParaRPr kumimoji="0" lang="de-DE" altLang="de-DE" sz="105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→zufriedenes Ohren- und Augenspiel, abkauen und </a:t>
            </a:r>
            <a:r>
              <a:rPr kumimoji="0" lang="de-DE" altLang="de-DE" sz="16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abprusten</a:t>
            </a:r>
            <a:endParaRPr kumimoji="0" lang="de-DE" altLang="de-DE"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22369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Los</a:t>
            </a:r>
            <a:br>
              <a:rPr lang="de-DE" dirty="0" smtClean="0"/>
            </a:br>
            <a:r>
              <a:rPr lang="de-DE" dirty="0" err="1" smtClean="0"/>
              <a:t>ge</a:t>
            </a:r>
            <a:r>
              <a:rPr lang="de-DE" dirty="0" smtClean="0"/>
              <a:t/>
            </a:r>
            <a:br>
              <a:rPr lang="de-DE" dirty="0" smtClean="0"/>
            </a:br>
            <a:r>
              <a:rPr lang="de-DE" dirty="0" smtClean="0"/>
              <a:t>las</a:t>
            </a:r>
            <a:br>
              <a:rPr lang="de-DE" dirty="0" smtClean="0"/>
            </a:br>
            <a:r>
              <a:rPr lang="de-DE" dirty="0" err="1" smtClean="0"/>
              <a:t>sen</a:t>
            </a:r>
            <a:r>
              <a:rPr lang="de-DE" dirty="0" smtClean="0"/>
              <a:t/>
            </a:r>
            <a:br>
              <a:rPr lang="de-DE" dirty="0" smtClean="0"/>
            </a:br>
            <a:r>
              <a:rPr lang="de-DE" dirty="0" err="1" smtClean="0"/>
              <a:t>heit</a:t>
            </a:r>
            <a:endParaRPr lang="de-DE" dirty="0"/>
          </a:p>
        </p:txBody>
      </p:sp>
      <p:sp>
        <p:nvSpPr>
          <p:cNvPr id="3" name="Inhaltsplatzhalter 2"/>
          <p:cNvSpPr>
            <a:spLocks noGrp="1"/>
          </p:cNvSpPr>
          <p:nvPr>
            <p:ph idx="1"/>
          </p:nvPr>
        </p:nvSpPr>
        <p:spPr>
          <a:xfrm>
            <a:off x="3869268" y="644237"/>
            <a:ext cx="7315200" cy="5933208"/>
          </a:xfrm>
        </p:spPr>
        <p:txBody>
          <a:bodyPr>
            <a:normAutofit/>
          </a:bodyPr>
          <a:lstStyle/>
          <a:p>
            <a:pPr marL="0" indent="0">
              <a:buNone/>
            </a:pPr>
            <a:r>
              <a:rPr lang="de-DE" sz="1800" b="1" u="sng" dirty="0" smtClean="0"/>
              <a:t>Merke</a:t>
            </a:r>
            <a:r>
              <a:rPr lang="de-DE" sz="1800" b="1" u="sng" dirty="0"/>
              <a:t>:</a:t>
            </a:r>
            <a:r>
              <a:rPr lang="de-DE" sz="1800" b="1" dirty="0"/>
              <a:t> </a:t>
            </a:r>
            <a:endParaRPr lang="de-DE" sz="1800" b="1" dirty="0" smtClean="0"/>
          </a:p>
          <a:p>
            <a:pPr marL="0" indent="0">
              <a:buNone/>
            </a:pPr>
            <a:r>
              <a:rPr lang="de-DE" sz="1800" dirty="0" smtClean="0"/>
              <a:t>Die </a:t>
            </a:r>
            <a:r>
              <a:rPr lang="de-DE" sz="1800" dirty="0"/>
              <a:t>Losgelassenheit ist erreicht, wenn das Pferd bereit ist, in allen drei Gangarten seinen Hals nach vorwärts-abwärts zu dehnen. Das losgelassene Pferd geht mit schwingendem Rücken und natürlichen taktmäßigen Bewegungen, ohne zu eilen vorwärts. Der Reiter kommt zum Treiben und kann geschmeidig sitzen. (Zitat: Richtlinien für Reiten und Fahren, Bd. 1)</a:t>
            </a:r>
          </a:p>
          <a:p>
            <a:pPr marL="0" indent="0" eaLnBrk="0" fontAlgn="base" hangingPunct="0">
              <a:lnSpc>
                <a:spcPct val="100000"/>
              </a:lnSpc>
              <a:spcBef>
                <a:spcPct val="0"/>
              </a:spcBef>
              <a:spcAft>
                <a:spcPct val="0"/>
              </a:spcAft>
              <a:buClrTx/>
              <a:buNone/>
            </a:pPr>
            <a:endParaRPr lang="de-DE" altLang="de-DE" sz="1800" dirty="0">
              <a:solidFill>
                <a:schemeClr val="tx1"/>
              </a:solidFill>
              <a:latin typeface="Arial" panose="020B0604020202020204" pitchFamily="34" charset="0"/>
            </a:endParaRPr>
          </a:p>
          <a:p>
            <a:pPr marL="0" indent="0" eaLnBrk="0" fontAlgn="base" hangingPunct="0">
              <a:lnSpc>
                <a:spcPct val="100000"/>
              </a:lnSpc>
              <a:spcBef>
                <a:spcPct val="0"/>
              </a:spcBef>
              <a:spcAft>
                <a:spcPct val="0"/>
              </a:spcAft>
              <a:buClrTx/>
              <a:buNone/>
            </a:pPr>
            <a:endParaRPr lang="de-DE" altLang="de-DE" sz="3200" dirty="0" smtClean="0">
              <a:solidFill>
                <a:schemeClr val="tx1"/>
              </a:solidFill>
              <a:latin typeface="Arial" panose="020B0604020202020204" pitchFamily="34" charset="0"/>
            </a:endParaRPr>
          </a:p>
          <a:p>
            <a:pPr marL="0" indent="0">
              <a:buNone/>
            </a:pPr>
            <a:r>
              <a:rPr lang="de-DE" sz="1900" b="1" u="sng" dirty="0"/>
              <a:t>Übungen:</a:t>
            </a:r>
            <a:endParaRPr lang="de-DE" sz="1900" dirty="0"/>
          </a:p>
          <a:p>
            <a:pPr lvl="0"/>
            <a:r>
              <a:rPr lang="de-DE" sz="1900" dirty="0"/>
              <a:t>Einfacher Gangartenwechsel (besonders Trab – Galopp, da hierbei der Rücken durch das Unterspringen der Hinterbeine deutlich aufgewölbt und damit gedehnt wird!)</a:t>
            </a:r>
          </a:p>
          <a:p>
            <a:pPr lvl="0"/>
            <a:r>
              <a:rPr lang="de-DE" sz="1900" dirty="0"/>
              <a:t>Zirkel verlagern</a:t>
            </a:r>
          </a:p>
          <a:p>
            <a:pPr lvl="0"/>
            <a:r>
              <a:rPr lang="de-DE" sz="1900" dirty="0"/>
              <a:t>Viel Trabarbeit, da sich die meisten Pferde am besten im Trab lösen</a:t>
            </a:r>
          </a:p>
          <a:p>
            <a:pPr lvl="0"/>
            <a:r>
              <a:rPr lang="de-DE" sz="1900" dirty="0"/>
              <a:t>Lösende Galopparbeit (für ca. eine Runde angaloppieren, nach dem Durchparieren dehnen lassen → langes Galoppieren ermüdet!)</a:t>
            </a:r>
          </a:p>
          <a:p>
            <a:pPr lvl="0"/>
            <a:r>
              <a:rPr lang="de-DE" sz="1900" dirty="0" err="1" smtClean="0"/>
              <a:t>Cavalettietreten</a:t>
            </a:r>
            <a:endParaRPr lang="de-DE" altLang="de-DE" sz="1900" dirty="0" smtClean="0">
              <a:solidFill>
                <a:schemeClr val="tx1"/>
              </a:solidFill>
              <a:latin typeface="Arial" panose="020B0604020202020204" pitchFamily="34" charset="0"/>
            </a:endParaRPr>
          </a:p>
        </p:txBody>
      </p:sp>
    </p:spTree>
    <p:extLst>
      <p:ext uri="{BB962C8B-B14F-4D97-AF65-F5344CB8AC3E}">
        <p14:creationId xmlns:p14="http://schemas.microsoft.com/office/powerpoint/2010/main" val="4179399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An</a:t>
            </a:r>
            <a:br>
              <a:rPr lang="de-DE" dirty="0" smtClean="0"/>
            </a:br>
            <a:r>
              <a:rPr lang="de-DE" dirty="0" smtClean="0"/>
              <a:t>lehn</a:t>
            </a:r>
            <a:br>
              <a:rPr lang="de-DE" dirty="0" smtClean="0"/>
            </a:br>
            <a:r>
              <a:rPr lang="de-DE" dirty="0" err="1" smtClean="0"/>
              <a:t>ung</a:t>
            </a:r>
            <a:endParaRPr lang="de-DE" dirty="0"/>
          </a:p>
        </p:txBody>
      </p:sp>
      <p:sp>
        <p:nvSpPr>
          <p:cNvPr id="3" name="Inhaltsplatzhalter 2"/>
          <p:cNvSpPr>
            <a:spLocks noGrp="1"/>
          </p:cNvSpPr>
          <p:nvPr>
            <p:ph idx="1"/>
          </p:nvPr>
        </p:nvSpPr>
        <p:spPr/>
        <p:txBody>
          <a:bodyPr>
            <a:normAutofit/>
          </a:bodyPr>
          <a:lstStyle/>
          <a:p>
            <a:pPr>
              <a:buNone/>
            </a:pPr>
            <a:r>
              <a:rPr lang="de-DE" dirty="0" smtClean="0"/>
              <a:t/>
            </a:r>
            <a:br>
              <a:rPr lang="de-DE" dirty="0" smtClean="0"/>
            </a:br>
            <a:endParaRPr lang="de-DE" dirty="0" smtClean="0"/>
          </a:p>
        </p:txBody>
      </p:sp>
      <p:sp>
        <p:nvSpPr>
          <p:cNvPr id="5" name="Textfeld 4"/>
          <p:cNvSpPr txBox="1"/>
          <p:nvPr/>
        </p:nvSpPr>
        <p:spPr>
          <a:xfrm>
            <a:off x="4000500" y="737755"/>
            <a:ext cx="7616536" cy="5663089"/>
          </a:xfrm>
          <a:prstGeom prst="rect">
            <a:avLst/>
          </a:prstGeom>
          <a:noFill/>
        </p:spPr>
        <p:txBody>
          <a:bodyPr wrap="square" rtlCol="0">
            <a:spAutoFit/>
          </a:bodyPr>
          <a:lstStyle/>
          <a:p>
            <a:r>
              <a:rPr lang="de-DE" b="1" dirty="0"/>
              <a:t>stete, weich federnde Verbindung zwischen Reiterhand und Pferdemaul (Longe, Pferdemaul und Hilfszügel)</a:t>
            </a:r>
            <a:endParaRPr lang="de-DE" dirty="0"/>
          </a:p>
          <a:p>
            <a:r>
              <a:rPr lang="de-DE" dirty="0"/>
              <a:t> </a:t>
            </a:r>
          </a:p>
          <a:p>
            <a:r>
              <a:rPr lang="de-DE" sz="1600" dirty="0"/>
              <a:t>Das Pferd soll durch das taktmäßige, losgelassene Vorwärtsgehen, wofür der Reiter/</a:t>
            </a:r>
            <a:r>
              <a:rPr lang="de-DE" sz="1600" dirty="0" err="1"/>
              <a:t>Longenführer</a:t>
            </a:r>
            <a:r>
              <a:rPr lang="de-DE" sz="1600" dirty="0"/>
              <a:t> mit seinen treibenden Hilfen verantwortlich ist, die Anlehnung an das Gebiss suchen und somit an die Hand herantreten. </a:t>
            </a:r>
          </a:p>
          <a:p>
            <a:r>
              <a:rPr lang="de-DE" sz="1600" dirty="0"/>
              <a:t>Wichtig: Die Anlehnung darf niemals durch rückwärtswirken mit den Zügeln gewonnen werden; sie muss das Ergebnis der richtig entwickelten Schubkraft sein!</a:t>
            </a:r>
          </a:p>
          <a:p>
            <a:r>
              <a:rPr lang="de-DE" sz="1600" dirty="0"/>
              <a:t> </a:t>
            </a:r>
          </a:p>
          <a:p>
            <a:r>
              <a:rPr lang="de-DE" sz="1600" dirty="0"/>
              <a:t>Die Hilfszügel hängen nicht durch und das Pferd stützt sich nicht auf ihnen ab. Dabei ist das Genick der höchste Punkt und die Stirn-Nasenlinie steht vor der Senkrechten</a:t>
            </a:r>
          </a:p>
          <a:p>
            <a:r>
              <a:rPr lang="de-DE" sz="1600" dirty="0"/>
              <a:t>→ Das Pferd trägt sich selbst</a:t>
            </a:r>
          </a:p>
          <a:p>
            <a:r>
              <a:rPr lang="de-DE" dirty="0"/>
              <a:t> </a:t>
            </a:r>
          </a:p>
          <a:p>
            <a:r>
              <a:rPr lang="de-DE" b="1" u="sng" dirty="0"/>
              <a:t>Übungen:</a:t>
            </a:r>
            <a:endParaRPr lang="de-DE" dirty="0"/>
          </a:p>
          <a:p>
            <a:pPr marL="285750" lvl="0" indent="-285750">
              <a:buFont typeface="Arial" panose="020B0604020202020204" pitchFamily="34" charset="0"/>
              <a:buChar char="•"/>
            </a:pPr>
            <a:r>
              <a:rPr lang="de-DE" dirty="0"/>
              <a:t>Mit vorwärtstreibenden Hilfen an die Hand arbeiten</a:t>
            </a:r>
          </a:p>
          <a:p>
            <a:pPr marL="285750" lvl="0" indent="-285750">
              <a:buFont typeface="Arial" panose="020B0604020202020204" pitchFamily="34" charset="0"/>
              <a:buChar char="•"/>
            </a:pPr>
            <a:r>
              <a:rPr lang="de-DE" dirty="0"/>
              <a:t>Häufige Gangartenwechsel</a:t>
            </a:r>
          </a:p>
          <a:p>
            <a:pPr marL="285750" lvl="0" indent="-285750">
              <a:buFont typeface="Arial" panose="020B0604020202020204" pitchFamily="34" charset="0"/>
              <a:buChar char="•"/>
            </a:pPr>
            <a:r>
              <a:rPr lang="de-DE" dirty="0" err="1"/>
              <a:t>Tempiwechsel</a:t>
            </a:r>
            <a:r>
              <a:rPr lang="de-DE" dirty="0"/>
              <a:t> (Achtung: Zulegen und Zurückführen ist entscheidend, nicht das schnelle Tempo → Takt muss erhalten bleiben)</a:t>
            </a:r>
          </a:p>
          <a:p>
            <a:pPr marL="285750" lvl="0" indent="-285750">
              <a:buFont typeface="Arial" panose="020B0604020202020204" pitchFamily="34" charset="0"/>
              <a:buChar char="•"/>
            </a:pPr>
            <a:r>
              <a:rPr lang="de-DE" dirty="0"/>
              <a:t>Zirkel verlagern</a:t>
            </a:r>
          </a:p>
          <a:p>
            <a:pPr marL="285750" lvl="0" indent="-285750">
              <a:buFont typeface="Arial" panose="020B0604020202020204" pitchFamily="34" charset="0"/>
              <a:buChar char="•"/>
            </a:pPr>
            <a:r>
              <a:rPr lang="de-DE" dirty="0"/>
              <a:t>Zirkel leicht verkleinern und vergrößern</a:t>
            </a:r>
          </a:p>
          <a:p>
            <a:pPr marL="285750" indent="-285750">
              <a:buFont typeface="Arial" panose="020B0604020202020204" pitchFamily="34" charset="0"/>
              <a:buChar char="•"/>
            </a:pPr>
            <a:r>
              <a:rPr lang="de-DE" dirty="0"/>
              <a:t>Bei ziehenden Pferden immer wieder annehmen und nachgeben!!!</a:t>
            </a:r>
            <a:endParaRPr lang="de-DE" dirty="0"/>
          </a:p>
        </p:txBody>
      </p:sp>
    </p:spTree>
    <p:extLst>
      <p:ext uri="{BB962C8B-B14F-4D97-AF65-F5344CB8AC3E}">
        <p14:creationId xmlns:p14="http://schemas.microsoft.com/office/powerpoint/2010/main" val="1240258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Schwung</a:t>
            </a:r>
            <a:endParaRPr lang="de-DE" dirty="0"/>
          </a:p>
        </p:txBody>
      </p:sp>
      <p:sp>
        <p:nvSpPr>
          <p:cNvPr id="3" name="Inhaltsplatzhalter 2"/>
          <p:cNvSpPr>
            <a:spLocks noGrp="1"/>
          </p:cNvSpPr>
          <p:nvPr>
            <p:ph idx="1"/>
          </p:nvPr>
        </p:nvSpPr>
        <p:spPr/>
        <p:txBody>
          <a:bodyPr>
            <a:normAutofit/>
          </a:bodyPr>
          <a:lstStyle/>
          <a:p>
            <a:pPr>
              <a:buNone/>
            </a:pPr>
            <a:r>
              <a:rPr lang="de-DE" dirty="0" smtClean="0"/>
              <a:t/>
            </a:r>
            <a:br>
              <a:rPr lang="de-DE" dirty="0" smtClean="0"/>
            </a:br>
            <a:endParaRPr lang="de-DE" dirty="0" smtClean="0"/>
          </a:p>
        </p:txBody>
      </p:sp>
      <p:sp>
        <p:nvSpPr>
          <p:cNvPr id="5" name="Textfeld 4"/>
          <p:cNvSpPr txBox="1"/>
          <p:nvPr/>
        </p:nvSpPr>
        <p:spPr>
          <a:xfrm>
            <a:off x="4000500" y="737755"/>
            <a:ext cx="7616536" cy="5663089"/>
          </a:xfrm>
          <a:prstGeom prst="rect">
            <a:avLst/>
          </a:prstGeom>
          <a:noFill/>
        </p:spPr>
        <p:txBody>
          <a:bodyPr wrap="square" rtlCol="0">
            <a:spAutoFit/>
          </a:bodyPr>
          <a:lstStyle/>
          <a:p>
            <a:r>
              <a:rPr lang="de-DE" b="1" dirty="0"/>
              <a:t>Übertragung des energischen Impulses aus der Hinterhand über den schwingenden Rücken auf die gesamte  Vorwärtsbewegung des Pferdes</a:t>
            </a:r>
            <a:endParaRPr lang="de-DE" dirty="0"/>
          </a:p>
          <a:p>
            <a:r>
              <a:rPr lang="de-DE" dirty="0"/>
              <a:t> </a:t>
            </a:r>
          </a:p>
          <a:p>
            <a:r>
              <a:rPr lang="de-DE" sz="1600" dirty="0"/>
              <a:t>Schwung kennzeichnet nur Trab und Galopp. Der Schritt weist keine Phase der freien Schwebe auf und kann daher auch nicht schwungvoll sein.</a:t>
            </a:r>
          </a:p>
          <a:p>
            <a:r>
              <a:rPr lang="de-DE" sz="1600" dirty="0"/>
              <a:t> </a:t>
            </a:r>
          </a:p>
          <a:p>
            <a:r>
              <a:rPr lang="de-DE" sz="1600" dirty="0"/>
              <a:t>Durch energisches </a:t>
            </a:r>
            <a:r>
              <a:rPr lang="de-DE" sz="1600" dirty="0" err="1"/>
              <a:t>Abfußen</a:t>
            </a:r>
            <a:r>
              <a:rPr lang="de-DE" sz="1600" dirty="0"/>
              <a:t> und gutes Durchschwingen der Hinterbeine werden die Bewegungen raumgreifender.</a:t>
            </a:r>
          </a:p>
          <a:p>
            <a:r>
              <a:rPr lang="de-DE" sz="1600" dirty="0"/>
              <a:t>Die Schwebephase wird verlängert und das Pferd wird leiser.</a:t>
            </a:r>
          </a:p>
          <a:p>
            <a:r>
              <a:rPr lang="de-DE" sz="1600" dirty="0"/>
              <a:t>Die Hinterbeine schleifen nicht durch den Boden und treten nicht nach hinten hinaus, sondern die Sprunggelenke beugen sich sofort nach dem </a:t>
            </a:r>
            <a:r>
              <a:rPr lang="de-DE" sz="1600" dirty="0" err="1"/>
              <a:t>Abfußen</a:t>
            </a:r>
            <a:r>
              <a:rPr lang="de-DE" sz="1600" dirty="0"/>
              <a:t> energisch nach vorne.</a:t>
            </a:r>
          </a:p>
          <a:p>
            <a:r>
              <a:rPr lang="de-DE" dirty="0"/>
              <a:t> </a:t>
            </a:r>
          </a:p>
          <a:p>
            <a:r>
              <a:rPr lang="de-DE" b="1" u="sng" dirty="0"/>
              <a:t>Übungen:</a:t>
            </a:r>
            <a:endParaRPr lang="de-DE" dirty="0"/>
          </a:p>
          <a:p>
            <a:pPr marL="285750" lvl="0" indent="-285750">
              <a:buFont typeface="Arial" panose="020B0604020202020204" pitchFamily="34" charset="0"/>
              <a:buChar char="•"/>
            </a:pPr>
            <a:r>
              <a:rPr lang="de-DE" dirty="0"/>
              <a:t>Zweifache Gangartenwechsel nach oben</a:t>
            </a:r>
          </a:p>
          <a:p>
            <a:pPr marL="285750" lvl="0" indent="-285750">
              <a:buFont typeface="Arial" panose="020B0604020202020204" pitchFamily="34" charset="0"/>
              <a:buChar char="•"/>
            </a:pPr>
            <a:r>
              <a:rPr lang="de-DE" dirty="0" err="1"/>
              <a:t>Tempiwechsel</a:t>
            </a:r>
            <a:endParaRPr lang="de-DE" dirty="0"/>
          </a:p>
          <a:p>
            <a:pPr marL="285750" lvl="0" indent="-285750">
              <a:buFont typeface="Arial" panose="020B0604020202020204" pitchFamily="34" charset="0"/>
              <a:buChar char="•"/>
            </a:pPr>
            <a:r>
              <a:rPr lang="de-DE" dirty="0"/>
              <a:t>Durch Zirkel verkleinern und vergrößern immer wieder Wechsel zwischen Tragkraft und Schubkraft (Wichtig: fleißiges Vergrößern mit Schwungentwicklung)</a:t>
            </a:r>
          </a:p>
          <a:p>
            <a:pPr marL="285750" lvl="0" indent="-285750">
              <a:buFont typeface="Arial" panose="020B0604020202020204" pitchFamily="34" charset="0"/>
              <a:buChar char="•"/>
            </a:pPr>
            <a:r>
              <a:rPr lang="de-DE" dirty="0"/>
              <a:t>Treten über etwas weitere </a:t>
            </a:r>
            <a:r>
              <a:rPr lang="de-DE" dirty="0" err="1"/>
              <a:t>Cavaletties</a:t>
            </a:r>
            <a:endParaRPr lang="de-DE" dirty="0"/>
          </a:p>
          <a:p>
            <a:pPr marL="285750" lvl="0" indent="-285750">
              <a:buFont typeface="Arial" panose="020B0604020202020204" pitchFamily="34" charset="0"/>
              <a:buChar char="•"/>
            </a:pPr>
            <a:r>
              <a:rPr lang="de-DE" dirty="0"/>
              <a:t>Longieren über Steigungen</a:t>
            </a:r>
          </a:p>
          <a:p>
            <a:endParaRPr lang="de-DE" dirty="0"/>
          </a:p>
        </p:txBody>
      </p:sp>
    </p:spTree>
    <p:extLst>
      <p:ext uri="{BB962C8B-B14F-4D97-AF65-F5344CB8AC3E}">
        <p14:creationId xmlns:p14="http://schemas.microsoft.com/office/powerpoint/2010/main" val="3005281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Rahmen">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Rahmen</Template>
  <TotalTime>0</TotalTime>
  <Words>1143</Words>
  <Application>Microsoft Office PowerPoint</Application>
  <PresentationFormat>Breitbild</PresentationFormat>
  <Paragraphs>219</Paragraphs>
  <Slides>22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Arial</vt:lpstr>
      <vt:lpstr>Calibri</vt:lpstr>
      <vt:lpstr>Corbel</vt:lpstr>
      <vt:lpstr>Times New Roman</vt:lpstr>
      <vt:lpstr>Wingdings 2</vt:lpstr>
      <vt:lpstr>Rahmen</vt:lpstr>
      <vt:lpstr>Longierlehre</vt:lpstr>
      <vt:lpstr>Longieren</vt:lpstr>
      <vt:lpstr>Skala der Ausbildung</vt:lpstr>
      <vt:lpstr>Skala der Ausbildung</vt:lpstr>
      <vt:lpstr>Takt</vt:lpstr>
      <vt:lpstr>Los ge las sen heit</vt:lpstr>
      <vt:lpstr>Los ge las sen heit</vt:lpstr>
      <vt:lpstr>An lehn ung</vt:lpstr>
      <vt:lpstr>Schwung</vt:lpstr>
      <vt:lpstr>Ge ra de rich ten</vt:lpstr>
      <vt:lpstr>Ver samm lung</vt:lpstr>
      <vt:lpstr>Hilfszügel</vt:lpstr>
      <vt:lpstr>Laufferzügel     </vt:lpstr>
      <vt:lpstr>Dreiecks-/ Wienerzügel    </vt:lpstr>
      <vt:lpstr>Ausbinder     </vt:lpstr>
      <vt:lpstr>Korrekturzügel</vt:lpstr>
      <vt:lpstr>Gogue     </vt:lpstr>
      <vt:lpstr>Chambon     </vt:lpstr>
      <vt:lpstr>Aufsatzzügel     </vt:lpstr>
      <vt:lpstr>Lektionen:  Zirkel verlagern </vt:lpstr>
      <vt:lpstr>Lektionen:  Zirkel verkleinern und vergrößern</vt:lpstr>
      <vt:lpstr>Lektionen:  Zirkel verkleinern und vergrößern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Praktisches Longieren</dc:title>
  <dc:creator>Vera Schober</dc:creator>
  <cp:lastModifiedBy>Nicolai Schober</cp:lastModifiedBy>
  <cp:revision>34</cp:revision>
  <cp:lastPrinted>2015-11-08T10:17:34Z</cp:lastPrinted>
  <dcterms:created xsi:type="dcterms:W3CDTF">2015-10-23T11:41:49Z</dcterms:created>
  <dcterms:modified xsi:type="dcterms:W3CDTF">2015-11-14T22:33:33Z</dcterms:modified>
</cp:coreProperties>
</file>